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5"/>
  </p:notesMasterIdLst>
  <p:handoutMasterIdLst>
    <p:handoutMasterId r:id="rId26"/>
  </p:handoutMasterIdLst>
  <p:sldIdLst>
    <p:sldId id="297" r:id="rId2"/>
    <p:sldId id="337" r:id="rId3"/>
    <p:sldId id="256" r:id="rId4"/>
    <p:sldId id="334" r:id="rId5"/>
    <p:sldId id="298" r:id="rId6"/>
    <p:sldId id="277" r:id="rId7"/>
    <p:sldId id="303" r:id="rId8"/>
    <p:sldId id="338" r:id="rId9"/>
    <p:sldId id="312" r:id="rId10"/>
    <p:sldId id="280" r:id="rId11"/>
    <p:sldId id="335" r:id="rId12"/>
    <p:sldId id="264" r:id="rId13"/>
    <p:sldId id="276" r:id="rId14"/>
    <p:sldId id="333" r:id="rId15"/>
    <p:sldId id="296" r:id="rId16"/>
    <p:sldId id="265" r:id="rId17"/>
    <p:sldId id="266" r:id="rId18"/>
    <p:sldId id="314" r:id="rId19"/>
    <p:sldId id="315" r:id="rId20"/>
    <p:sldId id="305" r:id="rId21"/>
    <p:sldId id="319" r:id="rId22"/>
    <p:sldId id="336" r:id="rId23"/>
    <p:sldId id="272" r:id="rId2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D94B6E-5CB7-0FEC-7021-87F3D95CF5F2}" name="Atanu Das" initials="AD" userId="046b6ec7b7dfb86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5182" autoAdjust="0"/>
  </p:normalViewPr>
  <p:slideViewPr>
    <p:cSldViewPr>
      <p:cViewPr varScale="1">
        <p:scale>
          <a:sx n="75" d="100"/>
          <a:sy n="75" d="100"/>
        </p:scale>
        <p:origin x="2652"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Miranda" userId="6264bb0a-e4ff-43af-8d2c-66c4369f7574" providerId="ADAL" clId="{3AD909C0-F1FB-4071-A942-77D4D1E19388}"/>
    <pc:docChg chg="custSel modSld">
      <pc:chgData name="Cox, Miranda" userId="6264bb0a-e4ff-43af-8d2c-66c4369f7574" providerId="ADAL" clId="{3AD909C0-F1FB-4071-A942-77D4D1E19388}" dt="2025-03-27T17:54:20.026" v="274" actId="20577"/>
      <pc:docMkLst>
        <pc:docMk/>
      </pc:docMkLst>
      <pc:sldChg chg="modNotesTx">
        <pc:chgData name="Cox, Miranda" userId="6264bb0a-e4ff-43af-8d2c-66c4369f7574" providerId="ADAL" clId="{3AD909C0-F1FB-4071-A942-77D4D1E19388}" dt="2025-03-27T17:49:15.172" v="256" actId="20577"/>
        <pc:sldMkLst>
          <pc:docMk/>
          <pc:sldMk cId="881299344" sldId="256"/>
        </pc:sldMkLst>
      </pc:sldChg>
      <pc:sldChg chg="modSp mod">
        <pc:chgData name="Cox, Miranda" userId="6264bb0a-e4ff-43af-8d2c-66c4369f7574" providerId="ADAL" clId="{3AD909C0-F1FB-4071-A942-77D4D1E19388}" dt="2025-03-27T17:47:21.981" v="249" actId="113"/>
        <pc:sldMkLst>
          <pc:docMk/>
          <pc:sldMk cId="3412120733" sldId="276"/>
        </pc:sldMkLst>
        <pc:spChg chg="mod">
          <ac:chgData name="Cox, Miranda" userId="6264bb0a-e4ff-43af-8d2c-66c4369f7574" providerId="ADAL" clId="{3AD909C0-F1FB-4071-A942-77D4D1E19388}" dt="2025-03-27T17:47:21.981" v="249" actId="113"/>
          <ac:spMkLst>
            <pc:docMk/>
            <pc:sldMk cId="3412120733" sldId="276"/>
            <ac:spMk id="3" creationId="{00000000-0000-0000-0000-000000000000}"/>
          </ac:spMkLst>
        </pc:spChg>
      </pc:sldChg>
      <pc:sldChg chg="modSp mod modNotesTx">
        <pc:chgData name="Cox, Miranda" userId="6264bb0a-e4ff-43af-8d2c-66c4369f7574" providerId="ADAL" clId="{3AD909C0-F1FB-4071-A942-77D4D1E19388}" dt="2025-03-27T17:31:12.647" v="171"/>
        <pc:sldMkLst>
          <pc:docMk/>
          <pc:sldMk cId="3738499771" sldId="277"/>
        </pc:sldMkLst>
        <pc:spChg chg="mod">
          <ac:chgData name="Cox, Miranda" userId="6264bb0a-e4ff-43af-8d2c-66c4369f7574" providerId="ADAL" clId="{3AD909C0-F1FB-4071-A942-77D4D1E19388}" dt="2025-03-27T17:29:31.976" v="167" actId="20577"/>
          <ac:spMkLst>
            <pc:docMk/>
            <pc:sldMk cId="3738499771" sldId="277"/>
            <ac:spMk id="3" creationId="{00000000-0000-0000-0000-000000000000}"/>
          </ac:spMkLst>
        </pc:spChg>
      </pc:sldChg>
      <pc:sldChg chg="modNotesTx">
        <pc:chgData name="Cox, Miranda" userId="6264bb0a-e4ff-43af-8d2c-66c4369f7574" providerId="ADAL" clId="{3AD909C0-F1FB-4071-A942-77D4D1E19388}" dt="2025-03-27T17:44:04.954" v="248" actId="20577"/>
        <pc:sldMkLst>
          <pc:docMk/>
          <pc:sldMk cId="2675612993" sldId="280"/>
        </pc:sldMkLst>
      </pc:sldChg>
      <pc:sldChg chg="modNotesTx">
        <pc:chgData name="Cox, Miranda" userId="6264bb0a-e4ff-43af-8d2c-66c4369f7574" providerId="ADAL" clId="{3AD909C0-F1FB-4071-A942-77D4D1E19388}" dt="2025-03-27T17:48:50.502" v="253" actId="20577"/>
        <pc:sldMkLst>
          <pc:docMk/>
          <pc:sldMk cId="3555836885" sldId="296"/>
        </pc:sldMkLst>
      </pc:sldChg>
      <pc:sldChg chg="modSp mod modNotesTx">
        <pc:chgData name="Cox, Miranda" userId="6264bb0a-e4ff-43af-8d2c-66c4369f7574" providerId="ADAL" clId="{3AD909C0-F1FB-4071-A942-77D4D1E19388}" dt="2025-03-27T17:26:47.351" v="130" actId="20577"/>
        <pc:sldMkLst>
          <pc:docMk/>
          <pc:sldMk cId="3013629142" sldId="298"/>
        </pc:sldMkLst>
        <pc:spChg chg="mod">
          <ac:chgData name="Cox, Miranda" userId="6264bb0a-e4ff-43af-8d2c-66c4369f7574" providerId="ADAL" clId="{3AD909C0-F1FB-4071-A942-77D4D1E19388}" dt="2025-03-27T17:26:47.351" v="130" actId="20577"/>
          <ac:spMkLst>
            <pc:docMk/>
            <pc:sldMk cId="3013629142" sldId="298"/>
            <ac:spMk id="3" creationId="{00000000-0000-0000-0000-000000000000}"/>
          </ac:spMkLst>
        </pc:spChg>
      </pc:sldChg>
      <pc:sldChg chg="modSp mod modNotesTx">
        <pc:chgData name="Cox, Miranda" userId="6264bb0a-e4ff-43af-8d2c-66c4369f7574" providerId="ADAL" clId="{3AD909C0-F1FB-4071-A942-77D4D1E19388}" dt="2025-03-27T17:35:15.163" v="192"/>
        <pc:sldMkLst>
          <pc:docMk/>
          <pc:sldMk cId="1531185106" sldId="303"/>
        </pc:sldMkLst>
        <pc:spChg chg="mod">
          <ac:chgData name="Cox, Miranda" userId="6264bb0a-e4ff-43af-8d2c-66c4369f7574" providerId="ADAL" clId="{3AD909C0-F1FB-4071-A942-77D4D1E19388}" dt="2025-03-27T17:32:54.497" v="189" actId="20577"/>
          <ac:spMkLst>
            <pc:docMk/>
            <pc:sldMk cId="1531185106" sldId="303"/>
            <ac:spMk id="3" creationId="{00000000-0000-0000-0000-000000000000}"/>
          </ac:spMkLst>
        </pc:spChg>
      </pc:sldChg>
      <pc:sldChg chg="modNotesTx">
        <pc:chgData name="Cox, Miranda" userId="6264bb0a-e4ff-43af-8d2c-66c4369f7574" providerId="ADAL" clId="{3AD909C0-F1FB-4071-A942-77D4D1E19388}" dt="2025-03-27T17:54:20.026" v="274" actId="20577"/>
        <pc:sldMkLst>
          <pc:docMk/>
          <pc:sldMk cId="2675913371" sldId="305"/>
        </pc:sldMkLst>
      </pc:sldChg>
      <pc:sldChg chg="modSp mod modNotesTx">
        <pc:chgData name="Cox, Miranda" userId="6264bb0a-e4ff-43af-8d2c-66c4369f7574" providerId="ADAL" clId="{3AD909C0-F1FB-4071-A942-77D4D1E19388}" dt="2025-03-27T17:43:14.591" v="218"/>
        <pc:sldMkLst>
          <pc:docMk/>
          <pc:sldMk cId="1269612127" sldId="312"/>
        </pc:sldMkLst>
        <pc:spChg chg="mod">
          <ac:chgData name="Cox, Miranda" userId="6264bb0a-e4ff-43af-8d2c-66c4369f7574" providerId="ADAL" clId="{3AD909C0-F1FB-4071-A942-77D4D1E19388}" dt="2025-03-27T17:42:01.722" v="216" actId="20577"/>
          <ac:spMkLst>
            <pc:docMk/>
            <pc:sldMk cId="1269612127" sldId="312"/>
            <ac:spMk id="3" creationId="{00000000-0000-0000-0000-000000000000}"/>
          </ac:spMkLst>
        </pc:spChg>
      </pc:sldChg>
      <pc:sldChg chg="modSp mod">
        <pc:chgData name="Cox, Miranda" userId="6264bb0a-e4ff-43af-8d2c-66c4369f7574" providerId="ADAL" clId="{3AD909C0-F1FB-4071-A942-77D4D1E19388}" dt="2025-03-27T17:53:03.660" v="265" actId="20577"/>
        <pc:sldMkLst>
          <pc:docMk/>
          <pc:sldMk cId="3042614296" sldId="315"/>
        </pc:sldMkLst>
        <pc:spChg chg="mod">
          <ac:chgData name="Cox, Miranda" userId="6264bb0a-e4ff-43af-8d2c-66c4369f7574" providerId="ADAL" clId="{3AD909C0-F1FB-4071-A942-77D4D1E19388}" dt="2025-03-27T17:53:03.660" v="265" actId="20577"/>
          <ac:spMkLst>
            <pc:docMk/>
            <pc:sldMk cId="3042614296" sldId="315"/>
            <ac:spMk id="3" creationId="{00000000-0000-0000-0000-000000000000}"/>
          </ac:spMkLst>
        </pc:spChg>
      </pc:sldChg>
      <pc:sldChg chg="modSp mod">
        <pc:chgData name="Cox, Miranda" userId="6264bb0a-e4ff-43af-8d2c-66c4369f7574" providerId="ADAL" clId="{3AD909C0-F1FB-4071-A942-77D4D1E19388}" dt="2025-03-27T17:29:12.617" v="165" actId="20577"/>
        <pc:sldMkLst>
          <pc:docMk/>
          <pc:sldMk cId="1527577388" sldId="334"/>
        </pc:sldMkLst>
        <pc:spChg chg="mod">
          <ac:chgData name="Cox, Miranda" userId="6264bb0a-e4ff-43af-8d2c-66c4369f7574" providerId="ADAL" clId="{3AD909C0-F1FB-4071-A942-77D4D1E19388}" dt="2025-03-27T17:29:12.617" v="165" actId="20577"/>
          <ac:spMkLst>
            <pc:docMk/>
            <pc:sldMk cId="1527577388" sldId="334"/>
            <ac:spMk id="3" creationId="{00000000-0000-0000-0000-000000000000}"/>
          </ac:spMkLst>
        </pc:spChg>
      </pc:sldChg>
      <pc:sldChg chg="modNotesTx">
        <pc:chgData name="Cox, Miranda" userId="6264bb0a-e4ff-43af-8d2c-66c4369f7574" providerId="ADAL" clId="{3AD909C0-F1FB-4071-A942-77D4D1E19388}" dt="2025-03-27T17:36:26.702" v="201" actId="20577"/>
        <pc:sldMkLst>
          <pc:docMk/>
          <pc:sldMk cId="4031379060"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2120"/>
          </a:xfrm>
          <a:prstGeom prst="rect">
            <a:avLst/>
          </a:prstGeom>
        </p:spPr>
        <p:txBody>
          <a:bodyPr vert="horz" lIns="91440" tIns="45720" rIns="91440" bIns="45720" rtlCol="0"/>
          <a:lstStyle>
            <a:lvl1pPr algn="r">
              <a:defRPr sz="1200"/>
            </a:lvl1pPr>
          </a:lstStyle>
          <a:p>
            <a:fld id="{540AFFAC-E05A-4679-B2D1-01D38E43AC51}" type="datetimeFigureOut">
              <a:rPr lang="en-US" smtClean="0"/>
              <a:t>3/27/2025</a:t>
            </a:fld>
            <a:endParaRPr lang="en-US" dirty="0"/>
          </a:p>
        </p:txBody>
      </p:sp>
      <p:sp>
        <p:nvSpPr>
          <p:cNvPr id="4" name="Footer Placeholder 3"/>
          <p:cNvSpPr>
            <a:spLocks noGrp="1"/>
          </p:cNvSpPr>
          <p:nvPr>
            <p:ph type="ftr" sz="quarter" idx="2"/>
          </p:nvPr>
        </p:nvSpPr>
        <p:spPr>
          <a:xfrm>
            <a:off x="0" y="8772378"/>
            <a:ext cx="2971800"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2378"/>
            <a:ext cx="2971800" cy="462120"/>
          </a:xfrm>
          <a:prstGeom prst="rect">
            <a:avLst/>
          </a:prstGeom>
        </p:spPr>
        <p:txBody>
          <a:bodyPr vert="horz" lIns="91440" tIns="45720" rIns="91440" bIns="45720" rtlCol="0" anchor="b"/>
          <a:lstStyle>
            <a:lvl1pPr algn="r">
              <a:defRPr sz="1200"/>
            </a:lvl1pPr>
          </a:lstStyle>
          <a:p>
            <a:fld id="{9D73272A-5BEA-44F7-8CC8-019786E87F92}" type="slidenum">
              <a:rPr lang="en-US" smtClean="0"/>
              <a:t>‹#›</a:t>
            </a:fld>
            <a:endParaRPr lang="en-US" dirty="0"/>
          </a:p>
        </p:txBody>
      </p:sp>
    </p:spTree>
    <p:extLst>
      <p:ext uri="{BB962C8B-B14F-4D97-AF65-F5344CB8AC3E}">
        <p14:creationId xmlns:p14="http://schemas.microsoft.com/office/powerpoint/2010/main" val="354632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1804"/>
          </a:xfrm>
          <a:prstGeom prst="rect">
            <a:avLst/>
          </a:prstGeom>
        </p:spPr>
        <p:txBody>
          <a:bodyPr vert="horz" lIns="93177" tIns="46589" rIns="93177" bIns="46589" rtlCol="0"/>
          <a:lstStyle>
            <a:lvl1pPr algn="r">
              <a:defRPr sz="1200"/>
            </a:lvl1pPr>
          </a:lstStyle>
          <a:p>
            <a:fld id="{992A89C1-63F2-4244-97B2-AA3BE3392A38}" type="datetimeFigureOut">
              <a:rPr lang="en-US" smtClean="0"/>
              <a:t>3/27/2025</a:t>
            </a:fld>
            <a:endParaRPr lang="en-US" dirty="0"/>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3177" tIns="46589" rIns="93177" bIns="46589" rtlCol="0" anchor="b"/>
          <a:lstStyle>
            <a:lvl1pPr algn="r">
              <a:defRPr sz="1200"/>
            </a:lvl1pPr>
          </a:lstStyle>
          <a:p>
            <a:fld id="{6789435D-68AB-4B95-BA10-8A2700F891CD}" type="slidenum">
              <a:rPr lang="en-US" smtClean="0"/>
              <a:t>‹#›</a:t>
            </a:fld>
            <a:endParaRPr lang="en-US" dirty="0"/>
          </a:p>
        </p:txBody>
      </p:sp>
    </p:spTree>
    <p:extLst>
      <p:ext uri="{BB962C8B-B14F-4D97-AF65-F5344CB8AC3E}">
        <p14:creationId xmlns:p14="http://schemas.microsoft.com/office/powerpoint/2010/main" val="225980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a:t>
            </a:fld>
            <a:endParaRPr lang="en-US" dirty="0"/>
          </a:p>
        </p:txBody>
      </p:sp>
    </p:spTree>
    <p:extLst>
      <p:ext uri="{BB962C8B-B14F-4D97-AF65-F5344CB8AC3E}">
        <p14:creationId xmlns:p14="http://schemas.microsoft.com/office/powerpoint/2010/main" val="8659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16 sections of a HCS 2024 compliant SDS. </a:t>
            </a:r>
          </a:p>
          <a:p>
            <a:r>
              <a:rPr lang="en-US" sz="1200" kern="1200" dirty="0">
                <a:solidFill>
                  <a:schemeClr val="tx1"/>
                </a:solidFill>
                <a:effectLst/>
                <a:latin typeface="+mn-lt"/>
                <a:ea typeface="+mn-ea"/>
                <a:cs typeface="+mn-cs"/>
              </a:rPr>
              <a:t>Section 1 – contains the identity (or name of the chemical/product) as well as how the chemical should be used and its manufacturer or supplier. This section will have a United States phone number for additional information and to use if there is an emergency.</a:t>
            </a:r>
          </a:p>
          <a:p>
            <a:r>
              <a:rPr lang="en-US" sz="1200" kern="1200" dirty="0">
                <a:solidFill>
                  <a:schemeClr val="tx1"/>
                </a:solidFill>
                <a:effectLst/>
                <a:latin typeface="+mn-lt"/>
                <a:ea typeface="+mn-ea"/>
                <a:cs typeface="+mn-cs"/>
              </a:rPr>
              <a:t>Section 2 – contains the hazard classification of the chemical and the hazard communication elements (i.e., symbols, signal words, hazard statements, precautionary statements) that will appear on the product label. We will discuss the label more later.</a:t>
            </a:r>
          </a:p>
          <a:p>
            <a:r>
              <a:rPr lang="en-US" sz="1200" kern="1200" dirty="0">
                <a:solidFill>
                  <a:schemeClr val="tx1"/>
                </a:solidFill>
                <a:effectLst/>
                <a:latin typeface="+mn-lt"/>
                <a:ea typeface="+mn-ea"/>
                <a:cs typeface="+mn-cs"/>
              </a:rPr>
              <a:t>Section 3 - contains the composition of the chemical. For mixtures, the chemicals that present a health hazard will be listed with their identification numbers and percentages. The most common identification number you will see is a Chemical Abstract Service number (CAS). This number can be used to find additional information on a chemical.</a:t>
            </a:r>
          </a:p>
          <a:p>
            <a:r>
              <a:rPr lang="en-US" sz="1200" kern="1200" dirty="0">
                <a:solidFill>
                  <a:schemeClr val="tx1"/>
                </a:solidFill>
                <a:effectLst/>
                <a:latin typeface="+mn-lt"/>
                <a:ea typeface="+mn-ea"/>
                <a:cs typeface="+mn-cs"/>
              </a:rPr>
              <a:t>Section 4 – contains first aid information and some information on the health hazards.</a:t>
            </a:r>
          </a:p>
          <a:p>
            <a:r>
              <a:rPr lang="en-US" sz="1200" kern="1200" dirty="0">
                <a:solidFill>
                  <a:schemeClr val="tx1"/>
                </a:solidFill>
                <a:effectLst/>
                <a:latin typeface="+mn-lt"/>
                <a:ea typeface="+mn-ea"/>
                <a:cs typeface="+mn-cs"/>
              </a:rPr>
              <a:t>Section 5 – contains fire-fighting information like what extinguisher is recommended in the care of a fire and whether the chemical is a fire hazard.</a:t>
            </a:r>
          </a:p>
          <a:p>
            <a:r>
              <a:rPr lang="en-US" sz="1200" kern="1200" dirty="0">
                <a:solidFill>
                  <a:schemeClr val="tx1"/>
                </a:solidFill>
                <a:effectLst/>
                <a:latin typeface="+mn-lt"/>
                <a:ea typeface="+mn-ea"/>
                <a:cs typeface="+mn-cs"/>
              </a:rPr>
              <a:t>Section 6 – contains recommendations on handling a spill of the chemical – how to protect yourself and how to clean it up.</a:t>
            </a:r>
          </a:p>
          <a:p>
            <a:r>
              <a:rPr lang="en-US" sz="1200" kern="1200" dirty="0">
                <a:solidFill>
                  <a:schemeClr val="tx1"/>
                </a:solidFill>
                <a:effectLst/>
                <a:latin typeface="+mn-lt"/>
                <a:ea typeface="+mn-ea"/>
                <a:cs typeface="+mn-cs"/>
              </a:rPr>
              <a:t>Section 7 – contains recommendations on how to handle the chemical safely and how to store it.</a:t>
            </a:r>
          </a:p>
          <a:p>
            <a:r>
              <a:rPr lang="en-US" sz="1200" kern="1200" dirty="0">
                <a:solidFill>
                  <a:schemeClr val="tx1"/>
                </a:solidFill>
                <a:effectLst/>
                <a:latin typeface="+mn-lt"/>
                <a:ea typeface="+mn-ea"/>
                <a:cs typeface="+mn-cs"/>
              </a:rPr>
              <a:t>Section 8 – contains information on safety airborne exposure levels for the chemical, what kind of engineering controls may be needed for safe use and personal protective equipment like safety goggles or gloves you might need.</a:t>
            </a:r>
          </a:p>
          <a:p>
            <a:r>
              <a:rPr lang="en-US" sz="1200" kern="1200" dirty="0">
                <a:solidFill>
                  <a:schemeClr val="tx1"/>
                </a:solidFill>
                <a:effectLst/>
                <a:latin typeface="+mn-lt"/>
                <a:ea typeface="+mn-ea"/>
                <a:cs typeface="+mn-cs"/>
              </a:rPr>
              <a:t>Section 9 – contains information on the physical and chemical properties, like pH and flashpoint.</a:t>
            </a:r>
          </a:p>
          <a:p>
            <a:r>
              <a:rPr lang="en-US" sz="1200" kern="1200" dirty="0">
                <a:solidFill>
                  <a:schemeClr val="tx1"/>
                </a:solidFill>
                <a:effectLst/>
                <a:latin typeface="+mn-lt"/>
                <a:ea typeface="+mn-ea"/>
                <a:cs typeface="+mn-cs"/>
              </a:rPr>
              <a:t>Section 10 – contains information on the stability and reactivity of the chemical, including what other chemicals you should keep it away from.</a:t>
            </a:r>
          </a:p>
          <a:p>
            <a:r>
              <a:rPr lang="en-US" sz="1200" kern="1200" dirty="0">
                <a:solidFill>
                  <a:schemeClr val="tx1"/>
                </a:solidFill>
                <a:effectLst/>
                <a:latin typeface="+mn-lt"/>
                <a:ea typeface="+mn-ea"/>
                <a:cs typeface="+mn-cs"/>
              </a:rPr>
              <a:t>Section 11 – contains the details of the health effects for the chemical.</a:t>
            </a:r>
          </a:p>
          <a:p>
            <a:r>
              <a:rPr lang="en-US" sz="1200" kern="1200" dirty="0">
                <a:solidFill>
                  <a:schemeClr val="tx1"/>
                </a:solidFill>
                <a:effectLst/>
                <a:latin typeface="+mn-lt"/>
                <a:ea typeface="+mn-ea"/>
                <a:cs typeface="+mn-cs"/>
              </a:rPr>
              <a:t>Sections 12-15 must be on the SDS however no specific information is required in these sections. That is because OSHA has no regulatory authority in these areas. However, many companies will provide information in these areas voluntarily.</a:t>
            </a:r>
          </a:p>
          <a:p>
            <a:r>
              <a:rPr lang="en-US" sz="1200" kern="1200" dirty="0">
                <a:solidFill>
                  <a:schemeClr val="tx1"/>
                </a:solidFill>
                <a:effectLst/>
                <a:latin typeface="+mn-lt"/>
                <a:ea typeface="+mn-ea"/>
                <a:cs typeface="+mn-cs"/>
              </a:rPr>
              <a:t>Section 12 – contains information about potential environmental hazards.</a:t>
            </a:r>
          </a:p>
          <a:p>
            <a:r>
              <a:rPr lang="en-US" sz="1200" kern="1200" dirty="0">
                <a:solidFill>
                  <a:schemeClr val="tx1"/>
                </a:solidFill>
                <a:effectLst/>
                <a:latin typeface="+mn-lt"/>
                <a:ea typeface="+mn-ea"/>
                <a:cs typeface="+mn-cs"/>
              </a:rPr>
              <a:t>Section 13 – contains information on safe disposal.</a:t>
            </a:r>
          </a:p>
          <a:p>
            <a:r>
              <a:rPr lang="en-US" sz="1200" kern="1200" dirty="0">
                <a:solidFill>
                  <a:schemeClr val="tx1"/>
                </a:solidFill>
                <a:effectLst/>
                <a:latin typeface="+mn-lt"/>
                <a:ea typeface="+mn-ea"/>
                <a:cs typeface="+mn-cs"/>
              </a:rPr>
              <a:t>Section 14 – contains information on regulations regarding the transport of the chemical. </a:t>
            </a:r>
            <a:r>
              <a:rPr lang="en-US" sz="1200" u="sng" kern="1200" dirty="0">
                <a:solidFill>
                  <a:schemeClr val="tx1"/>
                </a:solidFill>
                <a:effectLst/>
                <a:latin typeface="+mn-lt"/>
                <a:ea typeface="+mn-ea"/>
                <a:cs typeface="+mn-cs"/>
              </a:rPr>
              <a:t>Note: OSHA does not mandate nor enforce this section of the SDS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Section 15 – contains other regulatory information like State and Federal laws that might affect the chemical.</a:t>
            </a:r>
          </a:p>
          <a:p>
            <a:r>
              <a:rPr lang="en-US" sz="1200" kern="1200" dirty="0">
                <a:solidFill>
                  <a:schemeClr val="tx1"/>
                </a:solidFill>
                <a:effectLst/>
                <a:latin typeface="+mn-lt"/>
                <a:ea typeface="+mn-ea"/>
                <a:cs typeface="+mn-cs"/>
              </a:rPr>
              <a:t>Section 16 – contains the date of preparation or revision of the SDS.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10</a:t>
            </a:fld>
            <a:endParaRPr lang="en-US" dirty="0"/>
          </a:p>
        </p:txBody>
      </p:sp>
    </p:spTree>
    <p:extLst>
      <p:ext uri="{BB962C8B-B14F-4D97-AF65-F5344CB8AC3E}">
        <p14:creationId xmlns:p14="http://schemas.microsoft.com/office/powerpoint/2010/main" val="72620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chemicals that are designed primarily for use in the workplace are required to have an OSHA label. The OSHA label has specific elements that must be included in order for a label to be compliant.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OSHA Standard has exemptions for chemicals that require labeling under another law. These exemptions include pesticides, consumer products, drugs, food, food additives and cosmetics.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when these products are used in the workplace they will have labels as required under those other regulations and not an OSHA label. These products can be used in the workplace without re-labeling as long as an SDS is still obtained.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OSHA HCS 2024 compliant SDS’s are required if these exempt products are used in the workplace. The SDS may have additional hazard information that is not on the label. You should read the SDS to be aware of those hazards before using a product.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11</a:t>
            </a:fld>
            <a:endParaRPr lang="en-US" dirty="0"/>
          </a:p>
        </p:txBody>
      </p:sp>
    </p:spTree>
    <p:extLst>
      <p:ext uri="{BB962C8B-B14F-4D97-AF65-F5344CB8AC3E}">
        <p14:creationId xmlns:p14="http://schemas.microsoft.com/office/powerpoint/2010/main" val="19047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mentioned in the last slide, the OSHA compliant labels are required to contain specific information that will help an employee identify and understand hazards at a glance.</a:t>
            </a:r>
          </a:p>
          <a:p>
            <a:r>
              <a:rPr lang="en-US" altLang="en-US" dirty="0"/>
              <a:t>Let’s use this example label of Sulfuric Acid to identify the new GHS labeling elements that are required under HCS 2024. We will then use the next few slides to go into more detail about what these elements represent.</a:t>
            </a:r>
          </a:p>
          <a:p>
            <a:endParaRPr lang="en-US" altLang="en-US" dirty="0"/>
          </a:p>
          <a:p>
            <a:r>
              <a:rPr lang="en-US" altLang="en-US" dirty="0"/>
              <a:t>Number 1 displays the product identifier</a:t>
            </a:r>
          </a:p>
          <a:p>
            <a:r>
              <a:rPr lang="en-US" altLang="en-US" dirty="0"/>
              <a:t>Number 2 displays the pictograms, multiple pictograms may be displayed on a label if a chemical presents more than one hazard.</a:t>
            </a:r>
          </a:p>
          <a:p>
            <a:r>
              <a:rPr lang="en-US" altLang="en-US" dirty="0"/>
              <a:t>Number 3 displays the signal word</a:t>
            </a:r>
          </a:p>
          <a:p>
            <a:r>
              <a:rPr lang="en-US" altLang="en-US" dirty="0"/>
              <a:t>Number 4 displays the hazard statements, </a:t>
            </a:r>
          </a:p>
          <a:p>
            <a:r>
              <a:rPr lang="en-US" altLang="en-US" dirty="0"/>
              <a:t>Number 5 displays the precautionary statements, </a:t>
            </a:r>
          </a:p>
          <a:p>
            <a:r>
              <a:rPr lang="en-US" altLang="en-US" dirty="0"/>
              <a:t>Number 6 displays the supplier’s contact information, this a requirement that has not changed under the revised </a:t>
            </a:r>
            <a:r>
              <a:rPr lang="en-US" altLang="en-US" dirty="0" err="1"/>
              <a:t>HazCom</a:t>
            </a:r>
            <a:r>
              <a:rPr lang="en-US" altLang="en-US" dirty="0"/>
              <a:t> standard.</a:t>
            </a:r>
          </a:p>
          <a:p>
            <a:endParaRPr lang="en-US" alt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12</a:t>
            </a:fld>
            <a:endParaRPr lang="en-US" dirty="0"/>
          </a:p>
        </p:txBody>
      </p:sp>
    </p:spTree>
    <p:extLst>
      <p:ext uri="{BB962C8B-B14F-4D97-AF65-F5344CB8AC3E}">
        <p14:creationId xmlns:p14="http://schemas.microsoft.com/office/powerpoint/2010/main" val="205703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Identifier is how the hazardous chemical is identified by the manufacturer, importer or distributor. This can be (but is not limited to) the chemical name, code number or batch number. The same product identifier must be both on the label, and in section 1 of the SDS and on the list of hazardous chemicals.</a:t>
            </a:r>
          </a:p>
        </p:txBody>
      </p:sp>
      <p:sp>
        <p:nvSpPr>
          <p:cNvPr id="4" name="Slide Number Placeholder 3"/>
          <p:cNvSpPr>
            <a:spLocks noGrp="1"/>
          </p:cNvSpPr>
          <p:nvPr>
            <p:ph type="sldNum" sz="quarter" idx="10"/>
          </p:nvPr>
        </p:nvSpPr>
        <p:spPr/>
        <p:txBody>
          <a:bodyPr/>
          <a:lstStyle/>
          <a:p>
            <a:fld id="{6789435D-68AB-4B95-BA10-8A2700F891CD}" type="slidenum">
              <a:rPr lang="en-US" smtClean="0"/>
              <a:t>13</a:t>
            </a:fld>
            <a:endParaRPr lang="en-US" dirty="0"/>
          </a:p>
        </p:txBody>
      </p:sp>
    </p:spTree>
    <p:extLst>
      <p:ext uri="{BB962C8B-B14F-4D97-AF65-F5344CB8AC3E}">
        <p14:creationId xmlns:p14="http://schemas.microsoft.com/office/powerpoint/2010/main" val="4077432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Nine pictograms, each denoting a different type of hazard have been adopted by OSHA for HCS 2024. These pictograms appear on product labels which contain ingredients that pose a hazard or multiple hazards to a worker using them.</a:t>
            </a:r>
          </a:p>
          <a:p>
            <a:r>
              <a:rPr lang="en-US" sz="1200" kern="1200" dirty="0">
                <a:solidFill>
                  <a:schemeClr val="tx1"/>
                </a:solidFill>
                <a:effectLst/>
                <a:latin typeface="+mn-lt"/>
                <a:ea typeface="+mn-ea"/>
                <a:cs typeface="+mn-cs"/>
              </a:rPr>
              <a:t>For example, the Flame pictogram will appear for chemicals that have been classified as ‘Flammable’ or ‘Self-Reactive’. An exclamation mark pictogram can appear for a variety of reasons, a few examples include ‘Eye Irritation’, ‘Skin Irritation’ and ‘Respiratory Tract Irritation’.</a:t>
            </a:r>
          </a:p>
          <a:p>
            <a:r>
              <a:rPr lang="en-US" sz="1200" kern="1200" dirty="0">
                <a:solidFill>
                  <a:schemeClr val="tx1"/>
                </a:solidFill>
                <a:effectLst/>
                <a:latin typeface="+mn-lt"/>
                <a:ea typeface="+mn-ea"/>
                <a:cs typeface="+mn-cs"/>
              </a:rPr>
              <a:t>Because it is the EPA, not OSHA, that regulates environmental hazards, the environmental pictogram is deemed non-mandatory under HCS 2024.</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BD6A56-4F8D-45AE-BF55-E82DBE99E1E4}" type="slidenum">
              <a:rPr lang="en-US" smtClean="0"/>
              <a:t>14</a:t>
            </a:fld>
            <a:endParaRPr lang="en-US" dirty="0"/>
          </a:p>
        </p:txBody>
      </p:sp>
    </p:spTree>
    <p:extLst>
      <p:ext uri="{BB962C8B-B14F-4D97-AF65-F5344CB8AC3E}">
        <p14:creationId xmlns:p14="http://schemas.microsoft.com/office/powerpoint/2010/main" val="169503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signal word is used to indicate the relative level of severity of hazard and alert the reader to a potential hazard on the label. There are only two signal words</a:t>
            </a:r>
          </a:p>
          <a:p>
            <a:r>
              <a:rPr lang="en-US" sz="1200" kern="1200" dirty="0">
                <a:solidFill>
                  <a:schemeClr val="tx1"/>
                </a:solidFill>
                <a:effectLst/>
                <a:latin typeface="+mn-lt"/>
                <a:ea typeface="+mn-ea"/>
                <a:cs typeface="+mn-cs"/>
              </a:rPr>
              <a:t>“Danger” is used for the more severe hazards such as “CAUSES SEVERE SKIN BURNS AND EYE DAMAGE “</a:t>
            </a:r>
          </a:p>
          <a:p>
            <a:r>
              <a:rPr lang="en-US" sz="1200" kern="1200" dirty="0">
                <a:solidFill>
                  <a:schemeClr val="tx1"/>
                </a:solidFill>
                <a:effectLst/>
                <a:latin typeface="+mn-lt"/>
                <a:ea typeface="+mn-ea"/>
                <a:cs typeface="+mn-cs"/>
              </a:rPr>
              <a:t>“Warning” is used for the less severe hazards such as “HARMFUL IF SWALLOWED”</a:t>
            </a:r>
          </a:p>
          <a:p>
            <a:r>
              <a:rPr lang="en-US" sz="1200" u="sng" kern="1200" dirty="0">
                <a:solidFill>
                  <a:schemeClr val="tx1"/>
                </a:solidFill>
                <a:effectLst/>
                <a:latin typeface="+mn-lt"/>
                <a:ea typeface="+mn-ea"/>
                <a:cs typeface="+mn-cs"/>
              </a:rPr>
              <a:t>“Caution” is not used as a signal word in the HCS 2024 Standard</a:t>
            </a:r>
            <a:r>
              <a:rPr lang="en-US" sz="1200" kern="1200" dirty="0">
                <a:solidFill>
                  <a:schemeClr val="tx1"/>
                </a:solidFill>
                <a:effectLst/>
                <a:latin typeface="+mn-lt"/>
                <a:ea typeface="+mn-ea"/>
                <a:cs typeface="+mn-cs"/>
              </a:rPr>
              <a:t>. You may still see ‘Caution’ as a signal word on products labeled as </a:t>
            </a:r>
            <a:r>
              <a:rPr lang="en-US" sz="1200" u="sng" kern="1200" dirty="0">
                <a:solidFill>
                  <a:schemeClr val="tx1"/>
                </a:solidFill>
                <a:effectLst/>
                <a:latin typeface="+mn-lt"/>
                <a:ea typeface="+mn-ea"/>
                <a:cs typeface="+mn-cs"/>
              </a:rPr>
              <a:t>consumer products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15</a:t>
            </a:fld>
            <a:endParaRPr lang="en-US" dirty="0"/>
          </a:p>
        </p:txBody>
      </p:sp>
    </p:spTree>
    <p:extLst>
      <p:ext uri="{BB962C8B-B14F-4D97-AF65-F5344CB8AC3E}">
        <p14:creationId xmlns:p14="http://schemas.microsoft.com/office/powerpoint/2010/main" val="282739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 statements describe the nature of the hazard(s) of a chemical, including, where appropriate, the degree of hazard that must appear on the label.  </a:t>
            </a:r>
          </a:p>
          <a:p>
            <a:endParaRPr lang="en-US" dirty="0"/>
          </a:p>
          <a:p>
            <a:r>
              <a:rPr lang="en-US" dirty="0"/>
              <a:t>Two examples are “Causes damage to kidneys through prolonged or repeated exposure when absorbed through the skin” and “highly flammable liquid and vapor.” </a:t>
            </a:r>
          </a:p>
          <a:p>
            <a:endParaRPr lang="en-US" dirty="0"/>
          </a:p>
          <a:p>
            <a:r>
              <a:rPr lang="en-US" dirty="0"/>
              <a:t>As you can see on this slide, the severity of the hazard statement depends on the classification of the material. In this example for a flammable liquid, the highest level classification is a category 1. This would show the hazard statement “Extremely flammable liquid and vapor”. For a category 4 classification, there is a less severe hazard and it would prompt the hazard statement “Combustible liquid”.</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16</a:t>
            </a:fld>
            <a:endParaRPr lang="en-US" dirty="0"/>
          </a:p>
        </p:txBody>
      </p:sp>
    </p:spTree>
    <p:extLst>
      <p:ext uri="{BB962C8B-B14F-4D97-AF65-F5344CB8AC3E}">
        <p14:creationId xmlns:p14="http://schemas.microsoft.com/office/powerpoint/2010/main" val="71755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Precautionary Statement is a phrase that describes recommended measures to be taken to minimize or prevent adverse effects resulting from exposure to a hazardous chemical. Precautionary statements will be the same on the label and the SDS.</a:t>
            </a:r>
          </a:p>
          <a:p>
            <a:r>
              <a:rPr lang="en-US" sz="1200" kern="1200" dirty="0">
                <a:solidFill>
                  <a:schemeClr val="tx1"/>
                </a:solidFill>
                <a:effectLst/>
                <a:latin typeface="+mn-lt"/>
                <a:ea typeface="+mn-ea"/>
                <a:cs typeface="+mn-cs"/>
              </a:rPr>
              <a:t>OSHA has adopted four categories of precautionary statements. These include Prevention, Response, Storage and Disposal (P-R-S-D). </a:t>
            </a:r>
          </a:p>
          <a:p>
            <a:r>
              <a:rPr lang="en-US" sz="1200" kern="1200" dirty="0">
                <a:solidFill>
                  <a:schemeClr val="tx1"/>
                </a:solidFill>
                <a:effectLst/>
                <a:latin typeface="+mn-lt"/>
                <a:ea typeface="+mn-ea"/>
                <a:cs typeface="+mn-cs"/>
              </a:rPr>
              <a:t>A few examples of precautionary statements that you could see include:  “Keep away from heat, sparks and open flame. No smoking”, “Wash hands thoroughly after handling”, “Wear protective gloves and eye protection.” and “Store in a well-ventilated place. Keep cool.”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17</a:t>
            </a:fld>
            <a:endParaRPr lang="en-US" dirty="0"/>
          </a:p>
        </p:txBody>
      </p:sp>
    </p:spTree>
    <p:extLst>
      <p:ext uri="{BB962C8B-B14F-4D97-AF65-F5344CB8AC3E}">
        <p14:creationId xmlns:p14="http://schemas.microsoft.com/office/powerpoint/2010/main" val="27785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Regardless of whether an employer decides to use an HCS 2024 compliant label or an OSHA approved workplace label, ALL chemicals must have a label that has not been defaced or destroyed. Never use a chemical that does not have a label. If you run into an unlabeled chemical, notify a supervisor immediately.</a:t>
            </a:r>
          </a:p>
          <a:p>
            <a:endParaRPr lang="en-US" i="0" dirty="0"/>
          </a:p>
          <a:p>
            <a:r>
              <a:rPr lang="en-US" i="0" dirty="0"/>
              <a:t>OSHA requires that all secondary containers be labeled to protect yourself and your coworkers. This means if you are transferring a chemical from a bulk container or drum into a smaller container, that smaller container must be labeled with the necessary HCS 2024 elements or with a system created by your employer that provides the same level of understanding of the hazards associated with that product.</a:t>
            </a:r>
          </a:p>
          <a:p>
            <a:endParaRPr lang="en-US" i="0" dirty="0"/>
          </a:p>
        </p:txBody>
      </p:sp>
      <p:sp>
        <p:nvSpPr>
          <p:cNvPr id="4" name="Slide Number Placeholder 3"/>
          <p:cNvSpPr>
            <a:spLocks noGrp="1"/>
          </p:cNvSpPr>
          <p:nvPr>
            <p:ph type="sldNum" sz="quarter" idx="10"/>
          </p:nvPr>
        </p:nvSpPr>
        <p:spPr/>
        <p:txBody>
          <a:bodyPr/>
          <a:lstStyle/>
          <a:p>
            <a:fld id="{6789435D-68AB-4B95-BA10-8A2700F891CD}" type="slidenum">
              <a:rPr lang="en-US" smtClean="0"/>
              <a:t>18</a:t>
            </a:fld>
            <a:endParaRPr lang="en-US" dirty="0"/>
          </a:p>
        </p:txBody>
      </p:sp>
    </p:spTree>
    <p:extLst>
      <p:ext uri="{BB962C8B-B14F-4D97-AF65-F5344CB8AC3E}">
        <p14:creationId xmlns:p14="http://schemas.microsoft.com/office/powerpoint/2010/main" val="236882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Employees must be trained to identify and work safely with hazardous materials in your workplace.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HazCom Standard requires that employers provide each person who works with hazardous chemicals with effective training at the time of their initial assignment, and whenever a new chemical hazard is introduced into their work area. </a:t>
            </a:r>
          </a:p>
          <a:p>
            <a:r>
              <a:rPr lang="en-US" sz="1200" kern="1200" dirty="0">
                <a:solidFill>
                  <a:schemeClr val="tx1"/>
                </a:solidFill>
                <a:effectLst/>
                <a:latin typeface="+mn-lt"/>
                <a:ea typeface="+mn-ea"/>
                <a:cs typeface="+mn-cs"/>
              </a:rPr>
              <a:t> Employee training must be provided on HazCom requirements to include:</a:t>
            </a:r>
          </a:p>
          <a:p>
            <a:r>
              <a:rPr lang="en-US" sz="1200" kern="1200" dirty="0">
                <a:solidFill>
                  <a:schemeClr val="tx1"/>
                </a:solidFill>
                <a:effectLst/>
                <a:latin typeface="+mn-lt"/>
                <a:ea typeface="+mn-ea"/>
                <a:cs typeface="+mn-cs"/>
              </a:rPr>
              <a:t>-	Places where hazardous chemicals are located in the workplace;</a:t>
            </a:r>
          </a:p>
          <a:p>
            <a:r>
              <a:rPr lang="en-US" sz="1200" kern="1200" dirty="0">
                <a:solidFill>
                  <a:schemeClr val="tx1"/>
                </a:solidFill>
                <a:effectLst/>
                <a:latin typeface="+mn-lt"/>
                <a:ea typeface="+mn-ea"/>
                <a:cs typeface="+mn-cs"/>
              </a:rPr>
              <a:t>-	Operations involving the use of hazardous chemicals;</a:t>
            </a:r>
          </a:p>
          <a:p>
            <a:r>
              <a:rPr lang="en-US" sz="1200" kern="1200" dirty="0">
                <a:solidFill>
                  <a:schemeClr val="tx1"/>
                </a:solidFill>
                <a:effectLst/>
                <a:latin typeface="+mn-lt"/>
                <a:ea typeface="+mn-ea"/>
                <a:cs typeface="+mn-cs"/>
              </a:rPr>
              <a:t>-	The location and availability of the workplace safety data sheets and written program, including their list of hazardous chemicals </a:t>
            </a:r>
          </a:p>
          <a:p>
            <a:r>
              <a:rPr lang="en-US" sz="1200" kern="1200" dirty="0">
                <a:solidFill>
                  <a:schemeClr val="tx1"/>
                </a:solidFill>
                <a:effectLst/>
                <a:latin typeface="+mn-lt"/>
                <a:ea typeface="+mn-ea"/>
                <a:cs typeface="+mn-cs"/>
              </a:rPr>
              <a:t>-	How to understand HCS 2024 compliant 16-section safety data sheets and labels; </a:t>
            </a:r>
          </a:p>
          <a:p>
            <a:r>
              <a:rPr lang="en-US" sz="1200" kern="1200" dirty="0">
                <a:solidFill>
                  <a:schemeClr val="tx1"/>
                </a:solidFill>
                <a:effectLst/>
                <a:latin typeface="+mn-lt"/>
                <a:ea typeface="+mn-ea"/>
                <a:cs typeface="+mn-cs"/>
              </a:rPr>
              <a:t>-	Information on hazards of specific chemicals used in the workplace; and</a:t>
            </a:r>
          </a:p>
          <a:p>
            <a:r>
              <a:rPr lang="en-US" sz="1200" kern="1200" dirty="0">
                <a:solidFill>
                  <a:schemeClr val="tx1"/>
                </a:solidFill>
                <a:effectLst/>
                <a:latin typeface="+mn-lt"/>
                <a:ea typeface="+mn-ea"/>
                <a:cs typeface="+mn-cs"/>
              </a:rPr>
              <a:t>-	Proper methods of protection when working with specific chemicals.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19</a:t>
            </a:fld>
            <a:endParaRPr lang="en-US" dirty="0"/>
          </a:p>
        </p:txBody>
      </p:sp>
    </p:spTree>
    <p:extLst>
      <p:ext uri="{BB962C8B-B14F-4D97-AF65-F5344CB8AC3E}">
        <p14:creationId xmlns:p14="http://schemas.microsoft.com/office/powerpoint/2010/main" val="330398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89435D-68AB-4B95-BA10-8A2700F891CD}" type="slidenum">
              <a:rPr lang="en-US" smtClean="0"/>
              <a:t>2</a:t>
            </a:fld>
            <a:endParaRPr lang="en-US" dirty="0"/>
          </a:p>
        </p:txBody>
      </p:sp>
    </p:spTree>
    <p:extLst>
      <p:ext uri="{BB962C8B-B14F-4D97-AF65-F5344CB8AC3E}">
        <p14:creationId xmlns:p14="http://schemas.microsoft.com/office/powerpoint/2010/main" val="400732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workplace </a:t>
            </a:r>
            <a:r>
              <a:rPr lang="en-US" dirty="0"/>
              <a:t>must document their plan for meeting all the requirements discussed up to this point by creating a Written </a:t>
            </a:r>
            <a:r>
              <a:rPr lang="en-US" dirty="0" err="1"/>
              <a:t>HazCom</a:t>
            </a:r>
            <a:r>
              <a:rPr lang="en-US" dirty="0"/>
              <a:t> Program.</a:t>
            </a:r>
          </a:p>
          <a:p>
            <a:endParaRPr lang="en-US" dirty="0"/>
          </a:p>
          <a:p>
            <a:r>
              <a:rPr lang="en-US" dirty="0"/>
              <a:t>The written program should provide information such as a how labels and other forms of warning, safety data sheets, and employee training requirements will be met. </a:t>
            </a:r>
          </a:p>
          <a:p>
            <a:endParaRPr lang="en-US" dirty="0"/>
          </a:p>
          <a:p>
            <a:r>
              <a:rPr lang="en-US" dirty="0"/>
              <a:t>Tell employees where the written </a:t>
            </a:r>
            <a:r>
              <a:rPr lang="en-US" dirty="0" err="1"/>
              <a:t>HazCom</a:t>
            </a:r>
            <a:r>
              <a:rPr lang="en-US" dirty="0"/>
              <a:t> program is located at your </a:t>
            </a:r>
            <a:r>
              <a:rPr lang="en-US" sz="1200" kern="1200" dirty="0">
                <a:solidFill>
                  <a:schemeClr val="tx1"/>
                </a:solidFill>
                <a:effectLst/>
                <a:latin typeface="+mn-lt"/>
                <a:ea typeface="+mn-ea"/>
                <a:cs typeface="+mn-cs"/>
              </a:rPr>
              <a:t>workplace</a:t>
            </a:r>
            <a:r>
              <a:rPr lang="en-US" dirty="0"/>
              <a:t>. They should have access to review this written program at any time.</a:t>
            </a:r>
          </a:p>
          <a:p>
            <a:endParaRPr lang="en-US" dirty="0"/>
          </a:p>
          <a:p>
            <a:r>
              <a:rPr lang="en-US" dirty="0"/>
              <a:t>Employers are also responsible for collecting chemical hazard information from upstream suppliers. The written program must also include a list of hazardous chemicals known to be present in the workplace. The list can be kept by department or the </a:t>
            </a:r>
            <a:r>
              <a:rPr lang="en-US" sz="1200" kern="1200" dirty="0">
                <a:solidFill>
                  <a:schemeClr val="tx1"/>
                </a:solidFill>
                <a:effectLst/>
                <a:latin typeface="+mn-lt"/>
                <a:ea typeface="+mn-ea"/>
                <a:cs typeface="+mn-cs"/>
              </a:rPr>
              <a:t>workplace</a:t>
            </a:r>
            <a:r>
              <a:rPr lang="en-US" dirty="0"/>
              <a:t> as a whole.  Give examples where hazardous chemicals may be found – i.e., science labs, maintenance, sports areas (swimming pool maintenance), nurse’s office, art department, etc. </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20</a:t>
            </a:fld>
            <a:endParaRPr lang="en-US" dirty="0"/>
          </a:p>
        </p:txBody>
      </p:sp>
    </p:spTree>
    <p:extLst>
      <p:ext uri="{BB962C8B-B14F-4D97-AF65-F5344CB8AC3E}">
        <p14:creationId xmlns:p14="http://schemas.microsoft.com/office/powerpoint/2010/main" val="4286842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purpose of HCS 2024 is to provide employees with the proper education to be able to safely handle chemicals in the workplace. To enhance this education, it is also important to keep the following things in mind when using chemicals:</a:t>
            </a:r>
          </a:p>
          <a:p>
            <a:r>
              <a:rPr lang="en-US" sz="1200" kern="1200" dirty="0">
                <a:solidFill>
                  <a:schemeClr val="tx1"/>
                </a:solidFill>
                <a:effectLst/>
                <a:latin typeface="+mn-lt"/>
                <a:ea typeface="+mn-ea"/>
                <a:cs typeface="+mn-cs"/>
              </a:rPr>
              <a:t>•	Always wear proper PPE</a:t>
            </a:r>
          </a:p>
          <a:p>
            <a:r>
              <a:rPr lang="en-US" sz="1200" kern="1200" dirty="0">
                <a:solidFill>
                  <a:schemeClr val="tx1"/>
                </a:solidFill>
                <a:effectLst/>
                <a:latin typeface="+mn-lt"/>
                <a:ea typeface="+mn-ea"/>
                <a:cs typeface="+mn-cs"/>
              </a:rPr>
              <a:t>•	Wash your hands thoroughly after using a chemical</a:t>
            </a:r>
          </a:p>
          <a:p>
            <a:r>
              <a:rPr lang="en-US" sz="1200" kern="1200" dirty="0">
                <a:solidFill>
                  <a:schemeClr val="tx1"/>
                </a:solidFill>
                <a:effectLst/>
                <a:latin typeface="+mn-lt"/>
                <a:ea typeface="+mn-ea"/>
                <a:cs typeface="+mn-cs"/>
              </a:rPr>
              <a:t>•	Always know where your closest eyewash station and emergency showers are located</a:t>
            </a:r>
          </a:p>
          <a:p>
            <a:r>
              <a:rPr lang="en-US" sz="1200" kern="1200" dirty="0">
                <a:solidFill>
                  <a:schemeClr val="tx1"/>
                </a:solidFill>
                <a:effectLst/>
                <a:latin typeface="+mn-lt"/>
                <a:ea typeface="+mn-ea"/>
                <a:cs typeface="+mn-cs"/>
              </a:rPr>
              <a:t>•	Dispose of chemicals properly</a:t>
            </a:r>
          </a:p>
          <a:p>
            <a:r>
              <a:rPr lang="en-US" sz="1200" kern="1200" dirty="0">
                <a:solidFill>
                  <a:schemeClr val="tx1"/>
                </a:solidFill>
                <a:effectLst/>
                <a:latin typeface="+mn-lt"/>
                <a:ea typeface="+mn-ea"/>
                <a:cs typeface="+mn-cs"/>
              </a:rPr>
              <a:t>•	Review your company’s policies for handling spills as well as their emergency response plan.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21</a:t>
            </a:fld>
            <a:endParaRPr lang="en-US" dirty="0"/>
          </a:p>
        </p:txBody>
      </p:sp>
    </p:spTree>
    <p:extLst>
      <p:ext uri="{BB962C8B-B14F-4D97-AF65-F5344CB8AC3E}">
        <p14:creationId xmlns:p14="http://schemas.microsoft.com/office/powerpoint/2010/main" val="1278358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89435D-68AB-4B95-BA10-8A2700F891CD}" type="slidenum">
              <a:rPr lang="en-US" smtClean="0"/>
              <a:t>22</a:t>
            </a:fld>
            <a:endParaRPr lang="en-US" dirty="0"/>
          </a:p>
        </p:txBody>
      </p:sp>
    </p:spTree>
    <p:extLst>
      <p:ext uri="{BB962C8B-B14F-4D97-AF65-F5344CB8AC3E}">
        <p14:creationId xmlns:p14="http://schemas.microsoft.com/office/powerpoint/2010/main" val="126800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a:t>
            </a:r>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23</a:t>
            </a:fld>
            <a:endParaRPr lang="en-US" dirty="0"/>
          </a:p>
        </p:txBody>
      </p:sp>
    </p:spTree>
    <p:extLst>
      <p:ext uri="{BB962C8B-B14F-4D97-AF65-F5344CB8AC3E}">
        <p14:creationId xmlns:p14="http://schemas.microsoft.com/office/powerpoint/2010/main" val="2252013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OSHA has revised its Hazard Communication Standard to align with Revision 7 and 8 of Globally Harmonized System (or GHS.  The adoption of this updated system of hazard communication has changed the content of labels and SDS that are used in the workplace. This training will familiarize you with the new label elements and the new mandatory safety data sheet format.  The revised HCS 2024 standard went into effect on </a:t>
            </a:r>
            <a:r>
              <a:rPr lang="en-US" sz="1200" kern="1200" dirty="0">
                <a:solidFill>
                  <a:schemeClr val="tx1"/>
                </a:solidFill>
                <a:effectLst/>
                <a:highlight>
                  <a:srgbClr val="FFFF00"/>
                </a:highlight>
                <a:latin typeface="+mn-lt"/>
                <a:ea typeface="+mn-ea"/>
                <a:cs typeface="+mn-cs"/>
              </a:rPr>
              <a:t>July 19, 2024 </a:t>
            </a:r>
            <a:r>
              <a:rPr lang="en-US" sz="1200" kern="1200" dirty="0">
                <a:solidFill>
                  <a:schemeClr val="tx1"/>
                </a:solidFill>
                <a:effectLst/>
                <a:latin typeface="+mn-lt"/>
                <a:ea typeface="+mn-ea"/>
                <a:cs typeface="+mn-cs"/>
              </a:rPr>
              <a:t>for all workplaces.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3</a:t>
            </a:fld>
            <a:endParaRPr lang="en-US" dirty="0"/>
          </a:p>
        </p:txBody>
      </p:sp>
    </p:spTree>
    <p:extLst>
      <p:ext uri="{BB962C8B-B14F-4D97-AF65-F5344CB8AC3E}">
        <p14:creationId xmlns:p14="http://schemas.microsoft.com/office/powerpoint/2010/main" val="216066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is the Occupational Safety and Health Administration. This is the federal agency responsible for safety and health in the workplace.  </a:t>
            </a:r>
          </a:p>
          <a:p>
            <a:r>
              <a:rPr lang="en-US" dirty="0"/>
              <a:t>The Occupational Safety and Health Administration (OSHA) requires employers to provide their employees with a safe and healthy workplace. </a:t>
            </a:r>
          </a:p>
          <a:p>
            <a:r>
              <a:rPr lang="en-US" dirty="0"/>
              <a:t>◦	OSHA sets standards for safety, chemical exposure and information on chemical hazards (right-to know).</a:t>
            </a:r>
          </a:p>
          <a:p>
            <a:r>
              <a:rPr lang="en-US" dirty="0"/>
              <a:t>◦	OSHA Standards are enforced in the private sector by Federal OSHA in some states and by State OSHA in other states.</a:t>
            </a:r>
          </a:p>
          <a:p>
            <a:r>
              <a:rPr lang="en-US" dirty="0"/>
              <a:t>◦	State OSHA enforces the OSHA regulations in the public sector, including public schools</a:t>
            </a:r>
          </a:p>
          <a:p>
            <a:r>
              <a:rPr lang="en-US" dirty="0"/>
              <a:t>◦	Enforcement is accomplished by inspection and penalties for non-compliance</a:t>
            </a:r>
          </a:p>
          <a:p>
            <a:r>
              <a:rPr lang="en-US" dirty="0"/>
              <a:t>◦	Employees can file complaints about unsafe conditions.</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4</a:t>
            </a:fld>
            <a:endParaRPr lang="en-US" dirty="0"/>
          </a:p>
        </p:txBody>
      </p:sp>
    </p:spTree>
    <p:extLst>
      <p:ext uri="{BB962C8B-B14F-4D97-AF65-F5344CB8AC3E}">
        <p14:creationId xmlns:p14="http://schemas.microsoft.com/office/powerpoint/2010/main" val="160465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OSHA’s first Hazard Communication (</a:t>
            </a:r>
            <a:r>
              <a:rPr lang="en-US" dirty="0" err="1">
                <a:highlight>
                  <a:srgbClr val="FFFF00"/>
                </a:highlight>
              </a:rPr>
              <a:t>HazCom</a:t>
            </a:r>
            <a:r>
              <a:rPr lang="en-US" dirty="0">
                <a:highlight>
                  <a:srgbClr val="FFFF00"/>
                </a:highlight>
              </a:rPr>
              <a:t>) Standard gave you the right to know – it set the first requirements that required chemical manufacturers to determine the hazards of the chemicals they produced and to provide that information to their customers in the form of labels and Material Safety Data Sheets (MSDS).  </a:t>
            </a:r>
          </a:p>
          <a:p>
            <a:r>
              <a:rPr lang="en-US" dirty="0">
                <a:highlight>
                  <a:srgbClr val="FFFF00"/>
                </a:highlight>
              </a:rPr>
              <a:t>OSHA’s previous standard (</a:t>
            </a:r>
            <a:r>
              <a:rPr lang="en-US" dirty="0" err="1">
                <a:highlight>
                  <a:srgbClr val="FFFF00"/>
                </a:highlight>
              </a:rPr>
              <a:t>HazCom</a:t>
            </a:r>
            <a:r>
              <a:rPr lang="en-US" dirty="0">
                <a:highlight>
                  <a:srgbClr val="FFFF00"/>
                </a:highlight>
              </a:rPr>
              <a:t> 2012) gave you the right to understand. OSHA's new standard (HCS 2024) implemented additional feedback to help you understand BETTER: </a:t>
            </a:r>
            <a:endParaRPr lang="en-US" dirty="0"/>
          </a:p>
          <a:p>
            <a:r>
              <a:rPr lang="en-US" dirty="0"/>
              <a:t>•	The possible dangers you could be exposed to by the hazardous materials you are encountering.</a:t>
            </a:r>
          </a:p>
          <a:p>
            <a:r>
              <a:rPr lang="en-US" dirty="0"/>
              <a:t>•	How to work with hazardous chemicals safely.</a:t>
            </a:r>
          </a:p>
          <a:p>
            <a:r>
              <a:rPr lang="en-US" dirty="0"/>
              <a:t>•	Remember that Material Safety Data Sheets are called Safety Data Sheets (SDS). 	</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5</a:t>
            </a:fld>
            <a:endParaRPr lang="en-US" dirty="0"/>
          </a:p>
        </p:txBody>
      </p:sp>
    </p:spTree>
    <p:extLst>
      <p:ext uri="{BB962C8B-B14F-4D97-AF65-F5344CB8AC3E}">
        <p14:creationId xmlns:p14="http://schemas.microsoft.com/office/powerpoint/2010/main" val="97482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OSHA updated 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standard to conform to Revision 7 and 8 of the Globally Harmonized System for the Classification and Labeling of Chemicals (GHS). </a:t>
            </a:r>
          </a:p>
          <a:p>
            <a:pPr lvl="0"/>
            <a:r>
              <a:rPr lang="en-US" sz="1200" kern="1200" dirty="0">
                <a:solidFill>
                  <a:schemeClr val="tx1"/>
                </a:solidFill>
                <a:effectLst/>
                <a:latin typeface="+mn-lt"/>
                <a:ea typeface="+mn-ea"/>
                <a:cs typeface="+mn-cs"/>
              </a:rPr>
              <a:t>The GHS is an international effort to standardize hazard communication.  Having an international system allows for better communication of hazard information as chemicals are imported and exported.  </a:t>
            </a:r>
          </a:p>
          <a:p>
            <a:pPr lvl="0"/>
            <a:r>
              <a:rPr lang="en-US" sz="1200" kern="1200" dirty="0">
                <a:solidFill>
                  <a:schemeClr val="tx1"/>
                </a:solidFill>
                <a:effectLst/>
                <a:latin typeface="+mn-lt"/>
                <a:ea typeface="+mn-ea"/>
                <a:cs typeface="+mn-cs"/>
              </a:rPr>
              <a:t>This update provides a common and coherent approach to classifying chemicals and communicating hazard information on labels and safety data sheets.  Chemicals in the workplace may contain hazardous ingredients. It is mandated by OSHA that employees know how to recognize these hazardous chemicals, how to properly store and handle them, and the steps that need to be taken should an accident occur. </a:t>
            </a:r>
          </a:p>
          <a:p>
            <a:pPr lvl="0"/>
            <a:r>
              <a:rPr lang="en-US" sz="1200" kern="1200" dirty="0">
                <a:solidFill>
                  <a:schemeClr val="tx1"/>
                </a:solidFill>
                <a:effectLst/>
                <a:latin typeface="+mn-lt"/>
                <a:ea typeface="+mn-ea"/>
                <a:cs typeface="+mn-cs"/>
              </a:rPr>
              <a:t>These new labeling elements and SDS requirements will improve worker understanding of the hazards associated with the chemicals in their workplace. The new standard includes three significant changes: new and updated hazard classifications, more accurate precautionary statements, and updates to the outline of an SDS. These required labeling elements and SDS requirements should improve worker understanding of the hazards associated with the chemicals in their workplace. </a:t>
            </a:r>
          </a:p>
        </p:txBody>
      </p:sp>
      <p:sp>
        <p:nvSpPr>
          <p:cNvPr id="4" name="Slide Number Placeholder 3"/>
          <p:cNvSpPr>
            <a:spLocks noGrp="1"/>
          </p:cNvSpPr>
          <p:nvPr>
            <p:ph type="sldNum" sz="quarter" idx="10"/>
          </p:nvPr>
        </p:nvSpPr>
        <p:spPr/>
        <p:txBody>
          <a:bodyPr/>
          <a:lstStyle/>
          <a:p>
            <a:fld id="{6789435D-68AB-4B95-BA10-8A2700F891CD}" type="slidenum">
              <a:rPr lang="en-US" smtClean="0"/>
              <a:t>6</a:t>
            </a:fld>
            <a:endParaRPr lang="en-US" dirty="0"/>
          </a:p>
        </p:txBody>
      </p:sp>
    </p:spTree>
    <p:extLst>
      <p:ext uri="{BB962C8B-B14F-4D97-AF65-F5344CB8AC3E}">
        <p14:creationId xmlns:p14="http://schemas.microsoft.com/office/powerpoint/2010/main" val="97872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the updated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2024, workers have the best chance of understanding the chemicals they are working with. However, this rests on the employer following all applicable requirements if they use/store hazardous chemicals. Each employer is required to: </a:t>
            </a:r>
          </a:p>
          <a:p>
            <a:r>
              <a:rPr lang="en-US" sz="1200" kern="1200" dirty="0">
                <a:solidFill>
                  <a:schemeClr val="tx1"/>
                </a:solidFill>
                <a:effectLst/>
                <a:latin typeface="+mn-lt"/>
                <a:ea typeface="+mn-ea"/>
                <a:cs typeface="+mn-cs"/>
              </a:rPr>
              <a:t>1.	Maintain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2024 compliant 16-section safety data sheet, or SDS, that is readily accessible during each work shift. SDS can be kept in either hard copy or electronically, as long as employees have immediate access to them. EX: Our SDS are available ______________________________ (describe how employees can access SDS).</a:t>
            </a:r>
          </a:p>
          <a:p>
            <a:r>
              <a:rPr lang="en-US" sz="1200" kern="1200" dirty="0">
                <a:solidFill>
                  <a:schemeClr val="tx1"/>
                </a:solidFill>
                <a:effectLst/>
                <a:latin typeface="+mn-lt"/>
                <a:ea typeface="+mn-ea"/>
                <a:cs typeface="+mn-cs"/>
              </a:rPr>
              <a:t>2.	Ensure each hazardous chemical in the workplace is properly labeled with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2024 compliant label or by using a compliant workplace label. It is important that all containers have a label that gives the name of the product that can be linked back to the SDS and information about the hazards. EX: Containers that we receive will have a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2024 compliant label; if we remove the chemical from the original container and put it in another (like a spray bottle), that container needs a label also. You can get a label for a container you fill by asking your supervisor. If you find an unlabeled container, immediately notify your supervisor.</a:t>
            </a:r>
          </a:p>
          <a:p>
            <a:r>
              <a:rPr lang="en-US" sz="1200" kern="1200" dirty="0">
                <a:solidFill>
                  <a:schemeClr val="tx1"/>
                </a:solidFill>
                <a:effectLst/>
                <a:latin typeface="+mn-lt"/>
                <a:ea typeface="+mn-ea"/>
                <a:cs typeface="+mn-cs"/>
              </a:rPr>
              <a:t>3.	Provide their employees with training on hazardous chemicals used in their work area. EX: This training today is intended to meet the general training requirement and after this we will discuss the hazards of the chemicals you use in your specific work areas (describe how you will accomplish this additional training).</a:t>
            </a:r>
          </a:p>
          <a:p>
            <a:r>
              <a:rPr lang="en-US" sz="1200" kern="1200" dirty="0">
                <a:solidFill>
                  <a:schemeClr val="tx1"/>
                </a:solidFill>
                <a:effectLst/>
                <a:latin typeface="+mn-lt"/>
                <a:ea typeface="+mn-ea"/>
                <a:cs typeface="+mn-cs"/>
              </a:rPr>
              <a:t>4.	Develop, implement and maintain a written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program that describes how the items listed above will be met as well as the methods the employer will use to inform employees of all other items defined in the </a:t>
            </a:r>
            <a:r>
              <a:rPr lang="en-US" sz="1200" kern="1200" dirty="0" err="1">
                <a:solidFill>
                  <a:schemeClr val="tx1"/>
                </a:solidFill>
                <a:effectLst/>
                <a:latin typeface="+mn-lt"/>
                <a:ea typeface="+mn-ea"/>
                <a:cs typeface="+mn-cs"/>
              </a:rPr>
              <a:t>HazCom</a:t>
            </a:r>
            <a:r>
              <a:rPr lang="en-US" sz="1200" kern="1200" dirty="0">
                <a:solidFill>
                  <a:schemeClr val="tx1"/>
                </a:solidFill>
                <a:effectLst/>
                <a:latin typeface="+mn-lt"/>
                <a:ea typeface="+mn-ea"/>
                <a:cs typeface="+mn-cs"/>
              </a:rPr>
              <a:t> Standard. An employer is also required to create a list of hazardous chemicals known to be present in the workplace. EX: Our list of hazardous chemicals is kept ________________________ (describe where your inventory is kept).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89435D-68AB-4B95-BA10-8A2700F891CD}" type="slidenum">
              <a:rPr lang="en-US" smtClean="0"/>
              <a:t>7</a:t>
            </a:fld>
            <a:endParaRPr lang="en-US" dirty="0"/>
          </a:p>
        </p:txBody>
      </p:sp>
    </p:spTree>
    <p:extLst>
      <p:ext uri="{BB962C8B-B14F-4D97-AF65-F5344CB8AC3E}">
        <p14:creationId xmlns:p14="http://schemas.microsoft.com/office/powerpoint/2010/main" val="486414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what a hazardous chemical is so that an employer can best meet the requirements of HCS 2024. A hazardous chemical can be a:</a:t>
            </a:r>
          </a:p>
          <a:p>
            <a:r>
              <a:rPr lang="en-US" dirty="0"/>
              <a:t>(1) Physical hazard, which as defined by OSHA, can cause any of the following effects:</a:t>
            </a:r>
          </a:p>
          <a:p>
            <a:r>
              <a:rPr lang="en-US" dirty="0"/>
              <a:t>•	Explosive, Flammable, Oxidizer, Self-reactive, Pyrophoric, Self-Heating, Organic Peroxide, Corrosive to metal, Gas under pressure, Aerosol, Reactive with water</a:t>
            </a:r>
          </a:p>
          <a:p>
            <a:r>
              <a:rPr lang="en-US" dirty="0"/>
              <a:t>Flammable substances (i.e., those that can cause fire) are divided into three categories based on their physical state (i.e., gas, liquid and solid). A flammable gas is one that “</a:t>
            </a:r>
            <a:r>
              <a:rPr lang="en-US" i="1" dirty="0"/>
              <a:t>at ambient temperature and pressure, forms a flammable mixture with air at a concentration of thirteen percent by volume or less; or a gas that, at ambient temperature and pressure, forms a range of flammable mixtures with air wider than 12 percent by volume, regardless of the lower limit</a:t>
            </a:r>
            <a:r>
              <a:rPr lang="en-US" dirty="0"/>
              <a:t>.” </a:t>
            </a:r>
          </a:p>
          <a:p>
            <a:r>
              <a:rPr lang="en-US" dirty="0"/>
              <a:t>Flammable liquids are those fluids which have a flashpoint below 199.4° F. </a:t>
            </a:r>
          </a:p>
          <a:p>
            <a:r>
              <a:rPr lang="en-US" dirty="0"/>
              <a:t>Flammable solids are materials which can ignite/cause a fire through friction, absorption of moisture, spontaneous chemical change and/or which burn “vigorously and persistently” when ignited. </a:t>
            </a:r>
          </a:p>
          <a:p>
            <a:r>
              <a:rPr lang="en-US" dirty="0"/>
              <a:t>When working with flammable substances, it is recommended to know the flash point of all substances in the work area. Ignition sources can be as basic as a hot light bulb or a static spark. Keep the work and storage area free of ignition sources.</a:t>
            </a:r>
          </a:p>
          <a:p>
            <a:r>
              <a:rPr lang="en-US" dirty="0"/>
              <a:t>Explosives are chemicals that cause a sudden release of pressure and heat when subjected to sudden shock, pressure or high temperature. An example of this would be sodium azide, a substance found in automobile air bags.</a:t>
            </a:r>
          </a:p>
          <a:p>
            <a:r>
              <a:rPr lang="en-US" dirty="0"/>
              <a:t>Reactives are chemicals which “will vigorously polymerize, decompose, condense or become self-reactive under conditions of shock, pressure or temperature.” Certain reactions are caused by catalysts, which are chemicals or conditions that cause or speed up a reaction. When working with reactive chemicals, keep incompatible chemicals apart. </a:t>
            </a:r>
          </a:p>
          <a:p>
            <a:endParaRPr lang="en-US" dirty="0"/>
          </a:p>
          <a:p>
            <a:r>
              <a:rPr lang="en-US" dirty="0"/>
              <a:t>(2) A hazardous chemical could also be a health hazard which is a chemical that can cause short term (acute) or long term (chronic) health effects in an exposed employee. These can include carcinogens, toxic or highly toxic agents, corrosives, irritants, reproductive toxins, sensitizers, neurotoxins, and agents which damage the lungs, skin, eyes or mucous membranes.</a:t>
            </a:r>
          </a:p>
          <a:p>
            <a:r>
              <a:rPr lang="en-US" dirty="0"/>
              <a:t>It is recommended to read Section 2 of the Safety Data Sheet for the chemicals you will be working with to determine the relative health hazards the use of this chemical may pose to you. If you have any questions or concerns about the health hazards of the product, or how to properly use the product to prevent harm to yourself or others, it is recommended to contact the product manufacturer for additional information.</a:t>
            </a:r>
          </a:p>
          <a:p>
            <a:r>
              <a:rPr lang="en-US" dirty="0"/>
              <a:t>(3) A hazardous chemical can be defined as a simple asphyxiant, pyrophoric gas or a hazard not otherwise classified (HNOC).</a:t>
            </a:r>
          </a:p>
          <a:p>
            <a:r>
              <a:rPr lang="en-US" dirty="0"/>
              <a:t>Additional information on Hazards Not Otherwise Classified (often referred to as HNOC’s):  OSHA has offered additional guidance on defining an HNOC as: a negative physical or health effect that does not fit into any additional HCS 2024 categories. For example, the hazards of pyrophoric gas, simple asphyxiant, or combustible dust would NOT be considered as HNOC’s because these hazards have been already defined by OSHA. If a company finds that its product(s) pose a hazard to users which is not already defined as a Physical or Health hazard, that hazard must be communicated to employees as a Hazard Not Otherwise Classified (HNOC).</a:t>
            </a:r>
          </a:p>
          <a:p>
            <a:endParaRPr lang="en-US" dirty="0"/>
          </a:p>
        </p:txBody>
      </p:sp>
      <p:sp>
        <p:nvSpPr>
          <p:cNvPr id="4" name="Slide Number Placeholder 3"/>
          <p:cNvSpPr>
            <a:spLocks noGrp="1"/>
          </p:cNvSpPr>
          <p:nvPr>
            <p:ph type="sldNum" sz="quarter" idx="10"/>
          </p:nvPr>
        </p:nvSpPr>
        <p:spPr/>
        <p:txBody>
          <a:bodyPr/>
          <a:lstStyle/>
          <a:p>
            <a:fld id="{6789435D-68AB-4B95-BA10-8A2700F891CD}" type="slidenum">
              <a:rPr lang="en-US" smtClean="0"/>
              <a:t>8</a:t>
            </a:fld>
            <a:endParaRPr lang="en-US" dirty="0"/>
          </a:p>
        </p:txBody>
      </p:sp>
    </p:spTree>
    <p:extLst>
      <p:ext uri="{BB962C8B-B14F-4D97-AF65-F5344CB8AC3E}">
        <p14:creationId xmlns:p14="http://schemas.microsoft.com/office/powerpoint/2010/main" val="254172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OSHA requires chemical manufacturers, distributors, or importers to provide Safety Data Sheets to their customers to communicate the hazards of chemical products. </a:t>
            </a:r>
          </a:p>
          <a:p>
            <a:r>
              <a:rPr lang="en-US" baseline="0" dirty="0"/>
              <a:t>Employers must ensure that the Safety Data Sheets are readily accessible to employees for all hazardous chemicals in their workplace. </a:t>
            </a:r>
          </a:p>
          <a:p>
            <a:r>
              <a:rPr lang="en-US" baseline="0" dirty="0"/>
              <a:t>As of June 1, 2015, OSHA required new Safety Data Sheets to be in a uniform 16 - section format, and include the section numbers, headings, and associated information under the headings.</a:t>
            </a:r>
          </a:p>
          <a:p>
            <a:r>
              <a:rPr lang="en-US" baseline="0" dirty="0"/>
              <a:t>This uniform format creates standardized placement of information. For example, with the new format, Section 8 (Exposure Controls/Personal Protection), regardless of the chemical, will always contain information about exposure limits, engineering controls and ways to protect yourself, including the appropriate personal protective equipment to use.</a:t>
            </a:r>
          </a:p>
          <a:p>
            <a:r>
              <a:rPr lang="en-US" baseline="0" dirty="0"/>
              <a:t>OSHA also requires that SDS’s be available in English, however, employers may also publish SDS’s in other languages as well. </a:t>
            </a:r>
          </a:p>
          <a:p>
            <a:r>
              <a:rPr lang="en-US" baseline="0" dirty="0"/>
              <a:t>The new HCS 2024 implemented minor updates and additions to the SDS requirements. See appendix D of the final rule for the specifics. </a:t>
            </a:r>
          </a:p>
          <a:p>
            <a:endParaRPr lang="en-US" baseline="0" dirty="0"/>
          </a:p>
        </p:txBody>
      </p:sp>
      <p:sp>
        <p:nvSpPr>
          <p:cNvPr id="4" name="Slide Number Placeholder 3"/>
          <p:cNvSpPr>
            <a:spLocks noGrp="1"/>
          </p:cNvSpPr>
          <p:nvPr>
            <p:ph type="sldNum" sz="quarter" idx="10"/>
          </p:nvPr>
        </p:nvSpPr>
        <p:spPr/>
        <p:txBody>
          <a:bodyPr/>
          <a:lstStyle/>
          <a:p>
            <a:fld id="{6789435D-68AB-4B95-BA10-8A2700F891CD}" type="slidenum">
              <a:rPr lang="en-US" smtClean="0"/>
              <a:t>9</a:t>
            </a:fld>
            <a:endParaRPr lang="en-US" dirty="0"/>
          </a:p>
        </p:txBody>
      </p:sp>
    </p:spTree>
    <p:extLst>
      <p:ext uri="{BB962C8B-B14F-4D97-AF65-F5344CB8AC3E}">
        <p14:creationId xmlns:p14="http://schemas.microsoft.com/office/powerpoint/2010/main" val="56274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5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234519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228091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384414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B6F81B-ED67-43DE-8D3D-05B0863956FF}"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52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175657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187349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398660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412940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219D16-311D-41B5-A475-C42E31A79582}" type="datetimeFigureOut">
              <a:rPr lang="en-US" smtClean="0"/>
              <a:t>3/27/2025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B6F81B-ED67-43DE-8D3D-05B0863956FF}" type="slidenum">
              <a:rPr lang="en-US" smtClean="0"/>
              <a:t>‹#›</a:t>
            </a:fld>
            <a:endParaRPr lang="en-US" dirty="0"/>
          </a:p>
        </p:txBody>
      </p:sp>
    </p:spTree>
    <p:extLst>
      <p:ext uri="{BB962C8B-B14F-4D97-AF65-F5344CB8AC3E}">
        <p14:creationId xmlns:p14="http://schemas.microsoft.com/office/powerpoint/2010/main" val="341286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219D16-311D-41B5-A475-C42E31A79582}" type="datetimeFigureOut">
              <a:rPr lang="en-US" smtClean="0"/>
              <a:t>3/27/2025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B6F81B-ED67-43DE-8D3D-05B0863956FF}" type="slidenum">
              <a:rPr lang="en-US" smtClean="0"/>
              <a:t>‹#›</a:t>
            </a:fld>
            <a:endParaRPr lang="en-US" dirty="0"/>
          </a:p>
        </p:txBody>
      </p:sp>
    </p:spTree>
    <p:extLst>
      <p:ext uri="{BB962C8B-B14F-4D97-AF65-F5344CB8AC3E}">
        <p14:creationId xmlns:p14="http://schemas.microsoft.com/office/powerpoint/2010/main" val="74866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219D16-311D-41B5-A475-C42E31A79582}" type="datetimeFigureOut">
              <a:rPr lang="en-US" smtClean="0"/>
              <a:t>3/27/2025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AB6F81B-ED67-43DE-8D3D-05B0863956FF}"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18793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osha.gov/sites/default/files/HCS_Q-and-As.pdf" TargetMode="External"/><Relationship Id="rId3" Type="http://schemas.openxmlformats.org/officeDocument/2006/relationships/hyperlink" Target="http://www.osha.gov/" TargetMode="External"/><Relationship Id="rId7" Type="http://schemas.openxmlformats.org/officeDocument/2006/relationships/hyperlink" Target="https://www.osha.gov/haz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osha.gov/SLTC/hazardoustoxicsubstances/index.html" TargetMode="External"/><Relationship Id="rId11" Type="http://schemas.openxmlformats.org/officeDocument/2006/relationships/hyperlink" Target="https://www.epa.gov/science-and-technology/pesticides-science" TargetMode="External"/><Relationship Id="rId5" Type="http://schemas.openxmlformats.org/officeDocument/2006/relationships/hyperlink" Target="https://www.osha.gov/SLTC/personalprotectiveequipment/index.html" TargetMode="External"/><Relationship Id="rId10" Type="http://schemas.openxmlformats.org/officeDocument/2006/relationships/hyperlink" Target="http://www.cpsc.gov/" TargetMode="External"/><Relationship Id="rId4" Type="http://schemas.openxmlformats.org/officeDocument/2006/relationships/hyperlink" Target="https://www.osha.gov/dsg/hazcom/index.html" TargetMode="External"/><Relationship Id="rId9" Type="http://schemas.openxmlformats.org/officeDocument/2006/relationships/hyperlink" Target="https://unece.org/about-gh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61814"/>
            <a:ext cx="5917679" cy="2554758"/>
          </a:xfrm>
        </p:spPr>
        <p:txBody>
          <a:bodyPr>
            <a:normAutofit fontScale="90000"/>
          </a:bodyPr>
          <a:lstStyle/>
          <a:p>
            <a:r>
              <a:rPr lang="en-US" dirty="0">
                <a:solidFill>
                  <a:srgbClr val="FF0000"/>
                </a:solidFill>
              </a:rPr>
              <a:t>HCS 2024 </a:t>
            </a:r>
            <a:r>
              <a:rPr lang="en-US" dirty="0"/>
              <a:t>Employee Training</a:t>
            </a:r>
          </a:p>
        </p:txBody>
      </p:sp>
      <p:pic>
        <p:nvPicPr>
          <p:cNvPr id="4" name="Picture 2" descr="\\Col1-nas3\cfs-gfx\MARKETING-2 on My Docs Server (samba1)\2013 Kimball Midwest Presentations\OSHA Hazard Communication Training Update 2013\PowerPoint Images\All-Symb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78145"/>
            <a:ext cx="3154362" cy="3178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4876800"/>
            <a:ext cx="7239000" cy="923330"/>
          </a:xfrm>
          <a:prstGeom prst="rect">
            <a:avLst/>
          </a:prstGeom>
          <a:noFill/>
        </p:spPr>
        <p:txBody>
          <a:bodyPr wrap="square" rtlCol="0">
            <a:spAutoFit/>
          </a:bodyPr>
          <a:lstStyle/>
          <a:p>
            <a:r>
              <a:rPr lang="en-US" dirty="0"/>
              <a:t>Prepared by the Society for Chemical Hazard Communication. </a:t>
            </a:r>
            <a:endParaRPr lang="en-US" dirty="0">
              <a:highlight>
                <a:srgbClr val="FFFF00"/>
              </a:highlight>
            </a:endParaRPr>
          </a:p>
          <a:p>
            <a:r>
              <a:rPr lang="en-US" i="1" dirty="0"/>
              <a:t>Intended for Training Public School Employees on the New Hazard Communication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35927"/>
            <a:ext cx="2385236" cy="19643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04800"/>
            <a:ext cx="1313793" cy="381000"/>
          </a:xfrm>
          <a:prstGeom prst="rect">
            <a:avLst/>
          </a:prstGeom>
        </p:spPr>
      </p:pic>
    </p:spTree>
    <p:extLst>
      <p:ext uri="{BB962C8B-B14F-4D97-AF65-F5344CB8AC3E}">
        <p14:creationId xmlns:p14="http://schemas.microsoft.com/office/powerpoint/2010/main" val="388642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1450757"/>
          </a:xfrm>
        </p:spPr>
        <p:txBody>
          <a:bodyPr>
            <a:noAutofit/>
          </a:bodyPr>
          <a:lstStyle/>
          <a:p>
            <a:pPr algn="ctr"/>
            <a:r>
              <a:rPr lang="en-US" dirty="0">
                <a:solidFill>
                  <a:schemeClr val="tx1"/>
                </a:solidFill>
                <a:latin typeface="Arial Black" pitchFamily="34" charset="0"/>
              </a:rPr>
              <a:t> Safety Data Sheet </a:t>
            </a:r>
            <a:r>
              <a:rPr lang="en-US" dirty="0">
                <a:solidFill>
                  <a:srgbClr val="FF0000"/>
                </a:solidFill>
                <a:latin typeface="Arial Black" pitchFamily="34" charset="0"/>
              </a:rPr>
              <a:t>Section Format</a:t>
            </a:r>
            <a:br>
              <a:rPr lang="en-US" sz="3600" dirty="0">
                <a:solidFill>
                  <a:srgbClr val="FFFF00"/>
                </a:solidFill>
                <a:latin typeface="Arial Black" pitchFamily="34" charset="0"/>
              </a:rPr>
            </a:br>
            <a:endParaRPr lang="en-US" sz="3600" dirty="0">
              <a:solidFill>
                <a:srgbClr val="FFFF00"/>
              </a:solidFill>
              <a:latin typeface="Arial Black" pitchFamily="34" charset="0"/>
            </a:endParaRPr>
          </a:p>
        </p:txBody>
      </p:sp>
      <p:sp>
        <p:nvSpPr>
          <p:cNvPr id="4" name="Content Placeholder 3"/>
          <p:cNvSpPr>
            <a:spLocks noGrp="1"/>
          </p:cNvSpPr>
          <p:nvPr>
            <p:ph sz="half" idx="1"/>
          </p:nvPr>
        </p:nvSpPr>
        <p:spPr/>
        <p:txBody>
          <a:bodyPr>
            <a:normAutofit fontScale="85000" lnSpcReduction="10000"/>
          </a:bodyPr>
          <a:lstStyle/>
          <a:p>
            <a:r>
              <a:rPr lang="en-US" dirty="0">
                <a:latin typeface="Arial" panose="020B0604020202020204" pitchFamily="34" charset="0"/>
                <a:cs typeface="Arial" panose="020B0604020202020204" pitchFamily="34" charset="0"/>
              </a:rPr>
              <a:t>1.  Identification </a:t>
            </a:r>
          </a:p>
          <a:p>
            <a:r>
              <a:rPr lang="en-US" dirty="0">
                <a:latin typeface="Arial" panose="020B0604020202020204" pitchFamily="34" charset="0"/>
                <a:cs typeface="Arial" panose="020B0604020202020204" pitchFamily="34" charset="0"/>
              </a:rPr>
              <a:t>2.  Hazards identification</a:t>
            </a:r>
          </a:p>
          <a:p>
            <a:r>
              <a:rPr lang="en-US" dirty="0">
                <a:latin typeface="Arial" panose="020B0604020202020204" pitchFamily="34" charset="0"/>
                <a:cs typeface="Arial" panose="020B0604020202020204" pitchFamily="34" charset="0"/>
              </a:rPr>
              <a:t>3.  Composition/information on ingredients </a:t>
            </a:r>
          </a:p>
          <a:p>
            <a:r>
              <a:rPr lang="en-US" dirty="0">
                <a:latin typeface="Arial" panose="020B0604020202020204" pitchFamily="34" charset="0"/>
                <a:cs typeface="Arial" panose="020B0604020202020204" pitchFamily="34" charset="0"/>
              </a:rPr>
              <a:t>4.  First-aid measures </a:t>
            </a:r>
          </a:p>
          <a:p>
            <a:r>
              <a:rPr lang="en-US" dirty="0">
                <a:latin typeface="Arial" panose="020B0604020202020204" pitchFamily="34" charset="0"/>
                <a:cs typeface="Arial" panose="020B0604020202020204" pitchFamily="34" charset="0"/>
              </a:rPr>
              <a:t>5.  Fire-fighting measures</a:t>
            </a:r>
          </a:p>
          <a:p>
            <a:r>
              <a:rPr lang="en-US" dirty="0">
                <a:latin typeface="Arial" panose="020B0604020202020204" pitchFamily="34" charset="0"/>
                <a:cs typeface="Arial" panose="020B0604020202020204" pitchFamily="34" charset="0"/>
              </a:rPr>
              <a:t>6.  Accidental release measures</a:t>
            </a:r>
          </a:p>
          <a:p>
            <a:r>
              <a:rPr lang="en-US" dirty="0">
                <a:latin typeface="Arial" panose="020B0604020202020204" pitchFamily="34" charset="0"/>
                <a:cs typeface="Arial" panose="020B0604020202020204" pitchFamily="34" charset="0"/>
              </a:rPr>
              <a:t>7.  Handling and storage</a:t>
            </a:r>
          </a:p>
          <a:p>
            <a:r>
              <a:rPr lang="en-US" dirty="0">
                <a:latin typeface="Arial" panose="020B0604020202020204" pitchFamily="34" charset="0"/>
                <a:cs typeface="Arial" panose="020B0604020202020204" pitchFamily="34" charset="0"/>
              </a:rPr>
              <a:t> </a:t>
            </a:r>
          </a:p>
          <a:p>
            <a:endParaRPr lang="en-US" dirty="0"/>
          </a:p>
          <a:p>
            <a:endParaRPr lang="en-US" dirty="0"/>
          </a:p>
        </p:txBody>
      </p:sp>
      <p:sp>
        <p:nvSpPr>
          <p:cNvPr id="5" name="Content Placeholder 4"/>
          <p:cNvSpPr>
            <a:spLocks noGrp="1"/>
          </p:cNvSpPr>
          <p:nvPr>
            <p:ph sz="half" idx="2"/>
          </p:nvPr>
        </p:nvSpPr>
        <p:spPr/>
        <p:txBody>
          <a:bodyPr>
            <a:normAutofit fontScale="85000" lnSpcReduction="10000"/>
          </a:bodyPr>
          <a:lstStyle/>
          <a:p>
            <a:r>
              <a:rPr lang="en-US" dirty="0">
                <a:latin typeface="Arial" panose="020B0604020202020204" pitchFamily="34" charset="0"/>
                <a:cs typeface="Arial" panose="020B0604020202020204" pitchFamily="34" charset="0"/>
              </a:rPr>
              <a:t>8.  Exposure controls/personal protection</a:t>
            </a:r>
          </a:p>
          <a:p>
            <a:r>
              <a:rPr lang="en-US" dirty="0">
                <a:latin typeface="Arial" panose="020B0604020202020204" pitchFamily="34" charset="0"/>
                <a:cs typeface="Arial" panose="020B0604020202020204" pitchFamily="34" charset="0"/>
              </a:rPr>
              <a:t>9.  Physical and chemical properties</a:t>
            </a:r>
          </a:p>
          <a:p>
            <a:r>
              <a:rPr lang="en-US" dirty="0">
                <a:latin typeface="Arial" panose="020B0604020202020204" pitchFamily="34" charset="0"/>
                <a:cs typeface="Arial" panose="020B0604020202020204" pitchFamily="34" charset="0"/>
              </a:rPr>
              <a:t>10.  Stability and reactivity</a:t>
            </a:r>
          </a:p>
          <a:p>
            <a:r>
              <a:rPr lang="en-US" dirty="0">
                <a:latin typeface="Arial" panose="020B0604020202020204" pitchFamily="34" charset="0"/>
                <a:cs typeface="Arial" panose="020B0604020202020204" pitchFamily="34" charset="0"/>
              </a:rPr>
              <a:t>11.  Toxicological information</a:t>
            </a:r>
          </a:p>
          <a:p>
            <a:r>
              <a:rPr lang="en-US" dirty="0">
                <a:latin typeface="Arial" panose="020B0604020202020204" pitchFamily="34" charset="0"/>
                <a:cs typeface="Arial" panose="020B0604020202020204" pitchFamily="34" charset="0"/>
              </a:rPr>
              <a:t>12.  Ecological information </a:t>
            </a:r>
          </a:p>
          <a:p>
            <a:r>
              <a:rPr lang="en-US" dirty="0">
                <a:latin typeface="Arial" panose="020B0604020202020204" pitchFamily="34" charset="0"/>
                <a:cs typeface="Arial" panose="020B0604020202020204" pitchFamily="34" charset="0"/>
              </a:rPr>
              <a:t>13.  Disposal considerations </a:t>
            </a:r>
          </a:p>
          <a:p>
            <a:r>
              <a:rPr lang="en-US" dirty="0">
                <a:latin typeface="Arial" panose="020B0604020202020204" pitchFamily="34" charset="0"/>
                <a:cs typeface="Arial" panose="020B0604020202020204" pitchFamily="34" charset="0"/>
              </a:rPr>
              <a:t>14.  Transport information </a:t>
            </a:r>
          </a:p>
          <a:p>
            <a:r>
              <a:rPr lang="en-US" dirty="0">
                <a:latin typeface="Arial" panose="020B0604020202020204" pitchFamily="34" charset="0"/>
                <a:cs typeface="Arial" panose="020B0604020202020204" pitchFamily="34" charset="0"/>
              </a:rPr>
              <a:t>15.  Regulatory information </a:t>
            </a:r>
          </a:p>
          <a:p>
            <a:r>
              <a:rPr lang="en-US" dirty="0">
                <a:latin typeface="Arial" panose="020B0604020202020204" pitchFamily="34" charset="0"/>
                <a:cs typeface="Arial" panose="020B0604020202020204" pitchFamily="34" charset="0"/>
              </a:rPr>
              <a:t>16.  Other information, including date of preparation or last revision</a:t>
            </a:r>
          </a:p>
        </p:txBody>
      </p:sp>
    </p:spTree>
    <p:extLst>
      <p:ext uri="{BB962C8B-B14F-4D97-AF65-F5344CB8AC3E}">
        <p14:creationId xmlns:p14="http://schemas.microsoft.com/office/powerpoint/2010/main" val="267561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Black" pitchFamily="34" charset="0"/>
              </a:rPr>
              <a:t>Label Requirements</a:t>
            </a: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All Hazardous chemicals intended for use in the workplace must have an HCS 2024 label unless they are in an exempt category</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pPr lvl="3"/>
            <a:r>
              <a:rPr lang="en-US" sz="2000" dirty="0">
                <a:latin typeface="Arial" panose="020B0604020202020204" pitchFamily="34" charset="0"/>
                <a:cs typeface="Arial" panose="020B0604020202020204" pitchFamily="34" charset="0"/>
              </a:rPr>
              <a:t>Pesticides</a:t>
            </a:r>
          </a:p>
          <a:p>
            <a:pPr lvl="3"/>
            <a:r>
              <a:rPr lang="en-US" sz="2000" dirty="0">
                <a:latin typeface="Arial" panose="020B0604020202020204" pitchFamily="34" charset="0"/>
                <a:cs typeface="Arial" panose="020B0604020202020204" pitchFamily="34" charset="0"/>
              </a:rPr>
              <a:t>Consumer Products</a:t>
            </a:r>
          </a:p>
          <a:p>
            <a:pPr lvl="3"/>
            <a:r>
              <a:rPr lang="en-US" sz="2000" dirty="0">
                <a:latin typeface="Arial" panose="020B0604020202020204" pitchFamily="34" charset="0"/>
                <a:cs typeface="Arial" panose="020B0604020202020204" pitchFamily="34" charset="0"/>
              </a:rPr>
              <a:t>Drugs</a:t>
            </a:r>
          </a:p>
          <a:p>
            <a:pPr lvl="3"/>
            <a:r>
              <a:rPr lang="en-US" sz="2000" dirty="0">
                <a:latin typeface="Arial" panose="020B0604020202020204" pitchFamily="34" charset="0"/>
                <a:cs typeface="Arial" panose="020B0604020202020204" pitchFamily="34" charset="0"/>
              </a:rPr>
              <a:t>Food and Food Additives</a:t>
            </a:r>
          </a:p>
          <a:p>
            <a:pPr lvl="3"/>
            <a:r>
              <a:rPr lang="en-US" sz="2000" dirty="0">
                <a:latin typeface="Arial" panose="020B0604020202020204" pitchFamily="34" charset="0"/>
                <a:cs typeface="Arial" panose="020B0604020202020204" pitchFamily="34" charset="0"/>
              </a:rPr>
              <a:t>Cosmetics</a:t>
            </a:r>
          </a:p>
          <a:p>
            <a:pPr lvl="3"/>
            <a:endParaRPr lang="en-US" dirty="0"/>
          </a:p>
          <a:p>
            <a:pPr marL="566928" lvl="3" indent="0">
              <a:buNone/>
            </a:pPr>
            <a:endParaRPr lang="en-US" dirty="0"/>
          </a:p>
        </p:txBody>
      </p:sp>
      <p:pic>
        <p:nvPicPr>
          <p:cNvPr id="5" name="Picture 4"/>
          <p:cNvPicPr>
            <a:picLocks noChangeAspect="1"/>
          </p:cNvPicPr>
          <p:nvPr/>
        </p:nvPicPr>
        <p:blipFill>
          <a:blip r:embed="rId3"/>
          <a:stretch>
            <a:fillRect/>
          </a:stretch>
        </p:blipFill>
        <p:spPr>
          <a:xfrm>
            <a:off x="6248400" y="2780407"/>
            <a:ext cx="1598530" cy="3197060"/>
          </a:xfrm>
          <a:prstGeom prst="rect">
            <a:avLst/>
          </a:prstGeom>
        </p:spPr>
      </p:pic>
      <p:pic>
        <p:nvPicPr>
          <p:cNvPr id="6" name="Picture 5"/>
          <p:cNvPicPr>
            <a:picLocks noChangeAspect="1"/>
          </p:cNvPicPr>
          <p:nvPr/>
        </p:nvPicPr>
        <p:blipFill>
          <a:blip r:embed="rId4"/>
          <a:stretch>
            <a:fillRect/>
          </a:stretch>
        </p:blipFill>
        <p:spPr>
          <a:xfrm>
            <a:off x="6382171" y="4495800"/>
            <a:ext cx="1330988" cy="1107463"/>
          </a:xfrm>
          <a:prstGeom prst="rect">
            <a:avLst/>
          </a:prstGeom>
        </p:spPr>
      </p:pic>
    </p:spTree>
    <p:extLst>
      <p:ext uri="{BB962C8B-B14F-4D97-AF65-F5344CB8AC3E}">
        <p14:creationId xmlns:p14="http://schemas.microsoft.com/office/powerpoint/2010/main" val="149059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229600" cy="1143000"/>
          </a:xfrm>
        </p:spPr>
        <p:txBody>
          <a:bodyPr>
            <a:normAutofit fontScale="90000"/>
          </a:bodyPr>
          <a:lstStyle/>
          <a:p>
            <a:r>
              <a:rPr lang="en-US" sz="5300" dirty="0">
                <a:solidFill>
                  <a:schemeClr val="tx1"/>
                </a:solidFill>
                <a:latin typeface="Arial Black" pitchFamily="34" charset="0"/>
              </a:rPr>
              <a:t>HCS 2024 Label</a:t>
            </a:r>
            <a:br>
              <a:rPr lang="en-US" dirty="0">
                <a:solidFill>
                  <a:srgbClr val="FFFF00"/>
                </a:solidFill>
                <a:latin typeface="Arial Black" pitchFamily="34" charset="0"/>
              </a:rPr>
            </a:br>
            <a:endParaRPr lang="en-US" dirty="0">
              <a:solidFill>
                <a:srgbClr val="FFFF00"/>
              </a:solidFill>
              <a:latin typeface="Arial Black" pitchFamily="34" charset="0"/>
            </a:endParaRPr>
          </a:p>
        </p:txBody>
      </p:sp>
      <p:pic>
        <p:nvPicPr>
          <p:cNvPr id="4" name="Picture 3" descr="http://www4.uwm.edu/usa/safety/images/Sulfuric-Label_3.png"/>
          <p:cNvPicPr>
            <a:picLocks noChangeAspect="1" noChangeArrowheads="1"/>
          </p:cNvPicPr>
          <p:nvPr/>
        </p:nvPicPr>
        <p:blipFill>
          <a:blip r:embed="rId3">
            <a:extLst>
              <a:ext uri="{28A0092B-C50C-407E-A947-70E740481C1C}">
                <a14:useLocalDpi xmlns:a14="http://schemas.microsoft.com/office/drawing/2010/main" val="0"/>
              </a:ext>
            </a:extLst>
          </a:blip>
          <a:srcRect b="21211"/>
          <a:stretch>
            <a:fillRect/>
          </a:stretch>
        </p:blipFill>
        <p:spPr bwMode="auto">
          <a:xfrm>
            <a:off x="1066800" y="1828800"/>
            <a:ext cx="7162800" cy="423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11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804"/>
            <a:ext cx="8305800" cy="1706562"/>
          </a:xfrm>
        </p:spPr>
        <p:txBody>
          <a:bodyPr>
            <a:normAutofit/>
          </a:bodyPr>
          <a:lstStyle/>
          <a:p>
            <a:r>
              <a:rPr lang="en-US" sz="2400" dirty="0">
                <a:solidFill>
                  <a:schemeClr val="tx1"/>
                </a:solidFill>
                <a:latin typeface="Arial Black" pitchFamily="34" charset="0"/>
              </a:rPr>
              <a:t>Product Identifier </a:t>
            </a:r>
            <a:br>
              <a:rPr lang="en-US" sz="2400" dirty="0">
                <a:solidFill>
                  <a:schemeClr val="tx1"/>
                </a:solidFill>
              </a:rPr>
            </a:br>
            <a:r>
              <a:rPr lang="en-US" sz="1800" dirty="0">
                <a:solidFill>
                  <a:schemeClr val="tx1"/>
                </a:solidFill>
                <a:latin typeface="Arial" pitchFamily="34" charset="0"/>
                <a:cs typeface="Arial" pitchFamily="34" charset="0"/>
              </a:rPr>
              <a:t>How the hazardous chemical is identified. This can be (but is not limited to) the chemical name, code number or batch number. </a:t>
            </a:r>
            <a:br>
              <a:rPr lang="en-US" sz="2400" dirty="0">
                <a:solidFill>
                  <a:schemeClr val="bg1"/>
                </a:solidFill>
              </a:rPr>
            </a:br>
            <a:endParaRPr lang="en-US" sz="2400" dirty="0">
              <a:solidFill>
                <a:schemeClr val="bg1"/>
              </a:solidFill>
            </a:endParaRPr>
          </a:p>
        </p:txBody>
      </p:sp>
      <p:sp>
        <p:nvSpPr>
          <p:cNvPr id="3" name="Content Placeholder 2"/>
          <p:cNvSpPr>
            <a:spLocks noGrp="1"/>
          </p:cNvSpPr>
          <p:nvPr>
            <p:ph idx="1"/>
          </p:nvPr>
        </p:nvSpPr>
        <p:spPr>
          <a:xfrm>
            <a:off x="457200" y="1951037"/>
            <a:ext cx="8229600" cy="4525963"/>
          </a:xfrm>
        </p:spPr>
        <p:txBody>
          <a:bodyPr>
            <a:normAutofit/>
          </a:bodyPr>
          <a:lstStyle/>
          <a:p>
            <a:pPr marL="0" indent="0">
              <a:buNone/>
            </a:pPr>
            <a:endParaRPr lang="en-US" sz="2800" dirty="0">
              <a:solidFill>
                <a:schemeClr val="bg1"/>
              </a:solidFill>
              <a:latin typeface="Arial" pitchFamily="34" charset="0"/>
              <a:cs typeface="Arial" pitchFamily="34" charset="0"/>
            </a:endParaRPr>
          </a:p>
          <a:p>
            <a:r>
              <a:rPr lang="en-US" sz="2400" dirty="0">
                <a:solidFill>
                  <a:schemeClr val="tx1"/>
                </a:solidFill>
                <a:latin typeface="Arial" pitchFamily="34" charset="0"/>
                <a:cs typeface="Arial" pitchFamily="34" charset="0"/>
              </a:rPr>
              <a:t>The manufacturer, importer or distributor can decide the appropriate product identifier</a:t>
            </a:r>
          </a:p>
          <a:p>
            <a:r>
              <a:rPr lang="en-US" sz="2400" dirty="0">
                <a:solidFill>
                  <a:schemeClr val="tx1"/>
                </a:solidFill>
                <a:latin typeface="Arial" pitchFamily="34" charset="0"/>
                <a:cs typeface="Arial" pitchFamily="34" charset="0"/>
              </a:rPr>
              <a:t>The </a:t>
            </a:r>
            <a:r>
              <a:rPr lang="en-US" sz="2400" b="1" dirty="0">
                <a:solidFill>
                  <a:schemeClr val="tx1"/>
                </a:solidFill>
                <a:latin typeface="Arial" pitchFamily="34" charset="0"/>
                <a:cs typeface="Arial" pitchFamily="34" charset="0"/>
              </a:rPr>
              <a:t>same</a:t>
            </a:r>
            <a:r>
              <a:rPr lang="en-US" sz="2400" dirty="0">
                <a:solidFill>
                  <a:schemeClr val="tx1"/>
                </a:solidFill>
                <a:latin typeface="Arial" pitchFamily="34" charset="0"/>
                <a:cs typeface="Arial" pitchFamily="34" charset="0"/>
              </a:rPr>
              <a:t> product identifier must be both on the label and in section 1 of the SDS</a:t>
            </a:r>
          </a:p>
        </p:txBody>
      </p:sp>
    </p:spTree>
    <p:extLst>
      <p:ext uri="{BB962C8B-B14F-4D97-AF65-F5344CB8AC3E}">
        <p14:creationId xmlns:p14="http://schemas.microsoft.com/office/powerpoint/2010/main" val="341212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4600" y="1828800"/>
            <a:ext cx="3810000" cy="4391574"/>
          </a:xfrm>
          <a:prstGeom prst="rect">
            <a:avLst/>
          </a:prstGeom>
        </p:spPr>
      </p:pic>
      <p:sp>
        <p:nvSpPr>
          <p:cNvPr id="7" name="Title 6"/>
          <p:cNvSpPr>
            <a:spLocks noGrp="1"/>
          </p:cNvSpPr>
          <p:nvPr>
            <p:ph type="title"/>
          </p:nvPr>
        </p:nvSpPr>
        <p:spPr>
          <a:xfrm>
            <a:off x="838200" y="533400"/>
            <a:ext cx="7543800" cy="899161"/>
          </a:xfrm>
        </p:spPr>
        <p:txBody>
          <a:bodyPr>
            <a:normAutofit/>
          </a:bodyPr>
          <a:lstStyle/>
          <a:p>
            <a:r>
              <a:rPr lang="en-US" sz="2400" dirty="0">
                <a:latin typeface="Arial Black" panose="020B0A04020102020204" pitchFamily="34" charset="0"/>
              </a:rPr>
              <a:t>HCS 2024 Pictograms</a:t>
            </a:r>
          </a:p>
        </p:txBody>
      </p:sp>
    </p:spTree>
    <p:extLst>
      <p:ext uri="{BB962C8B-B14F-4D97-AF65-F5344CB8AC3E}">
        <p14:creationId xmlns:p14="http://schemas.microsoft.com/office/powerpoint/2010/main" val="96912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202186"/>
            <a:ext cx="8305800" cy="1676400"/>
          </a:xfrm>
        </p:spPr>
        <p:txBody>
          <a:bodyPr>
            <a:normAutofit/>
          </a:bodyPr>
          <a:lstStyle/>
          <a:p>
            <a:r>
              <a:rPr lang="en-US" sz="2400" dirty="0">
                <a:solidFill>
                  <a:schemeClr val="tx1"/>
                </a:solidFill>
                <a:latin typeface="Arial Black" pitchFamily="34" charset="0"/>
              </a:rPr>
              <a:t>Signal Words </a:t>
            </a:r>
            <a:br>
              <a:rPr lang="en-US" dirty="0">
                <a:solidFill>
                  <a:schemeClr val="tx1"/>
                </a:solidFill>
              </a:rPr>
            </a:br>
            <a:r>
              <a:rPr lang="en-US" sz="2000" dirty="0">
                <a:solidFill>
                  <a:schemeClr val="tx1"/>
                </a:solidFill>
                <a:latin typeface="Arial" pitchFamily="34" charset="0"/>
                <a:cs typeface="Arial" pitchFamily="34" charset="0"/>
              </a:rPr>
              <a:t>Used to indicate the relative level of severity of hazard and alert the reader to a potential hazard on the label</a:t>
            </a:r>
            <a:br>
              <a:rPr lang="en-US" sz="2700" dirty="0">
                <a:solidFill>
                  <a:schemeClr val="tx1"/>
                </a:solidFill>
              </a:rPr>
            </a:br>
            <a:endParaRPr lang="en-US" sz="27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Arial" pitchFamily="34" charset="0"/>
                <a:cs typeface="Arial" pitchFamily="34" charset="0"/>
              </a:rPr>
              <a:t>There are now only two signal words that are recognized under OSHA’s HCS 2024.</a:t>
            </a:r>
          </a:p>
          <a:p>
            <a:r>
              <a:rPr lang="en-US" dirty="0">
                <a:solidFill>
                  <a:schemeClr val="tx1"/>
                </a:solidFill>
                <a:latin typeface="Arial" pitchFamily="34" charset="0"/>
                <a:cs typeface="Arial" pitchFamily="34" charset="0"/>
              </a:rPr>
              <a:t>“Danger” is used for the </a:t>
            </a:r>
          </a:p>
          <a:p>
            <a:pPr marL="0" indent="0">
              <a:buNone/>
            </a:pPr>
            <a:r>
              <a:rPr lang="en-US" dirty="0">
                <a:solidFill>
                  <a:schemeClr val="tx1"/>
                </a:solidFill>
                <a:latin typeface="Arial" pitchFamily="34" charset="0"/>
                <a:cs typeface="Arial" pitchFamily="34" charset="0"/>
              </a:rPr>
              <a:t>     more severe hazards </a:t>
            </a:r>
          </a:p>
          <a:p>
            <a:r>
              <a:rPr lang="en-US" dirty="0">
                <a:solidFill>
                  <a:schemeClr val="tx1"/>
                </a:solidFill>
                <a:latin typeface="Arial" pitchFamily="34" charset="0"/>
                <a:cs typeface="Arial" pitchFamily="34" charset="0"/>
              </a:rPr>
              <a:t>“Warning” is used for </a:t>
            </a:r>
          </a:p>
          <a:p>
            <a:pPr marL="0" indent="0">
              <a:buNone/>
            </a:pPr>
            <a:r>
              <a:rPr lang="en-US" dirty="0">
                <a:solidFill>
                  <a:schemeClr val="tx1"/>
                </a:solidFill>
                <a:latin typeface="Arial" pitchFamily="34" charset="0"/>
                <a:cs typeface="Arial" pitchFamily="34" charset="0"/>
              </a:rPr>
              <a:t>    the less severe hazards</a:t>
            </a:r>
          </a:p>
        </p:txBody>
      </p:sp>
      <p:grpSp>
        <p:nvGrpSpPr>
          <p:cNvPr id="9" name="Group 8"/>
          <p:cNvGrpSpPr/>
          <p:nvPr/>
        </p:nvGrpSpPr>
        <p:grpSpPr>
          <a:xfrm>
            <a:off x="5500103" y="2858500"/>
            <a:ext cx="3048000" cy="1484531"/>
            <a:chOff x="5105400" y="3011269"/>
            <a:chExt cx="3048000" cy="1484531"/>
          </a:xfrm>
        </p:grpSpPr>
        <p:sp>
          <p:nvSpPr>
            <p:cNvPr id="8" name="TextBox 7"/>
            <p:cNvSpPr txBox="1"/>
            <p:nvPr/>
          </p:nvSpPr>
          <p:spPr>
            <a:xfrm>
              <a:off x="5162999" y="3747989"/>
              <a:ext cx="2895600" cy="646331"/>
            </a:xfrm>
            <a:prstGeom prst="rect">
              <a:avLst/>
            </a:prstGeom>
            <a:noFill/>
            <a:ln>
              <a:noFill/>
            </a:ln>
          </p:spPr>
          <p:txBody>
            <a:bodyPr wrap="square" rtlCol="0">
              <a:spAutoFit/>
            </a:bodyPr>
            <a:lstStyle/>
            <a:p>
              <a:pPr algn="ctr"/>
              <a:r>
                <a:rPr lang="en-US" sz="1400" dirty="0">
                  <a:latin typeface="Arial Black" pitchFamily="34" charset="0"/>
                </a:rPr>
                <a:t>Danger</a:t>
              </a:r>
            </a:p>
            <a:p>
              <a:pPr algn="ctr"/>
              <a:r>
                <a:rPr lang="en-US" sz="1100" dirty="0">
                  <a:latin typeface="Arial" pitchFamily="34" charset="0"/>
                  <a:cs typeface="Arial" pitchFamily="34" charset="0"/>
                </a:rPr>
                <a:t>May cause fire or explosion; strong oxidizer</a:t>
              </a:r>
            </a:p>
            <a:p>
              <a:pPr algn="ctr"/>
              <a:r>
                <a:rPr lang="en-US" sz="1100" dirty="0">
                  <a:latin typeface="Arial" pitchFamily="34" charset="0"/>
                  <a:cs typeface="Arial" pitchFamily="34" charset="0"/>
                </a:rPr>
                <a:t>Causes severe skin burns and eye damage</a:t>
              </a:r>
            </a:p>
          </p:txBody>
        </p:sp>
        <p:pic>
          <p:nvPicPr>
            <p:cNvPr id="3075" name="Picture 3" descr="\\Col1-nas3\cfs-gfx\MARKETING-2 on My Docs Server (samba1)\2013 Kimball Midwest Presentations\OSHA Hazard Communication Training Update 2013\PowerPoint Images\Corros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3384" y="3032749"/>
              <a:ext cx="966787" cy="9667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04959" y="3060032"/>
              <a:ext cx="966787" cy="96678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105400" y="3011269"/>
              <a:ext cx="3048000" cy="148453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4816238" y="4504058"/>
            <a:ext cx="2207865" cy="1678901"/>
            <a:chOff x="5334000" y="4572000"/>
            <a:chExt cx="2514600" cy="1881243"/>
          </a:xfrm>
        </p:grpSpPr>
        <p:pic>
          <p:nvPicPr>
            <p:cNvPr id="3074" name="Picture 2" descr="\\Col1-nas3\cfs-gfx\MARKETING-2 on My Docs Server (samba1)\2013 Kimball Midwest Presentations\OSHA Hazard Communication Training Update 2013\PowerPoint Images\Explination Ma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693185"/>
              <a:ext cx="1174215" cy="11742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16275" y="5797991"/>
              <a:ext cx="2350048" cy="655252"/>
            </a:xfrm>
            <a:prstGeom prst="rect">
              <a:avLst/>
            </a:prstGeom>
            <a:noFill/>
            <a:ln>
              <a:noFill/>
            </a:ln>
          </p:spPr>
          <p:txBody>
            <a:bodyPr wrap="none" rtlCol="0">
              <a:spAutoFit/>
            </a:bodyPr>
            <a:lstStyle/>
            <a:p>
              <a:pPr algn="ctr"/>
              <a:r>
                <a:rPr lang="en-US" sz="1600" dirty="0">
                  <a:latin typeface="Arial Black" pitchFamily="34" charset="0"/>
                </a:rPr>
                <a:t>Warning</a:t>
              </a:r>
            </a:p>
            <a:p>
              <a:pPr algn="ctr"/>
              <a:r>
                <a:rPr lang="en-US" sz="1600" dirty="0">
                  <a:latin typeface="Arial" pitchFamily="34" charset="0"/>
                  <a:cs typeface="Arial" pitchFamily="34" charset="0"/>
                </a:rPr>
                <a:t>Harmful if swallowed</a:t>
              </a:r>
            </a:p>
          </p:txBody>
        </p:sp>
        <p:sp>
          <p:nvSpPr>
            <p:cNvPr id="12" name="Rounded Rectangle 11"/>
            <p:cNvSpPr/>
            <p:nvPr/>
          </p:nvSpPr>
          <p:spPr>
            <a:xfrm>
              <a:off x="5334000" y="4572000"/>
              <a:ext cx="2514600" cy="186553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5583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087562"/>
          </a:xfrm>
        </p:spPr>
        <p:txBody>
          <a:bodyPr>
            <a:normAutofit/>
          </a:bodyPr>
          <a:lstStyle/>
          <a:p>
            <a:r>
              <a:rPr lang="en-US" sz="2700" dirty="0">
                <a:solidFill>
                  <a:schemeClr val="tx1"/>
                </a:solidFill>
                <a:latin typeface="Arial Black" pitchFamily="34" charset="0"/>
              </a:rPr>
              <a:t>Hazard Statements </a:t>
            </a:r>
            <a:br>
              <a:rPr lang="en-US" dirty="0">
                <a:solidFill>
                  <a:schemeClr val="tx1"/>
                </a:solidFill>
              </a:rPr>
            </a:br>
            <a:r>
              <a:rPr lang="en-US" sz="2200" dirty="0">
                <a:solidFill>
                  <a:schemeClr val="tx1"/>
                </a:solidFill>
                <a:latin typeface="Arial" pitchFamily="34" charset="0"/>
                <a:cs typeface="Arial" pitchFamily="34" charset="0"/>
              </a:rPr>
              <a:t>A statement assigned to a hazard class and category that describes the nature of the hazard(s) of a chemical, including, where appropriate, the degree of hazard. </a:t>
            </a:r>
            <a:br>
              <a:rPr lang="en-US" sz="2200" dirty="0">
                <a:solidFill>
                  <a:schemeClr val="tx1"/>
                </a:solidFill>
                <a:latin typeface="Arial" pitchFamily="34" charset="0"/>
                <a:cs typeface="Arial" pitchFamily="34" charset="0"/>
              </a:rPr>
            </a:b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874837"/>
            <a:ext cx="8229600" cy="4525963"/>
          </a:xfrm>
        </p:spPr>
        <p:txBody>
          <a:bodyPr/>
          <a:lstStyle/>
          <a:p>
            <a:pPr marL="0" indent="0">
              <a:buNone/>
            </a:pPr>
            <a:endParaRPr lang="en-US"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All of the applicable hazard statements must appear on the label</a:t>
            </a:r>
          </a:p>
          <a:p>
            <a:r>
              <a:rPr lang="en-US" dirty="0">
                <a:solidFill>
                  <a:schemeClr val="tx1"/>
                </a:solidFill>
                <a:latin typeface="Arial" pitchFamily="34" charset="0"/>
                <a:cs typeface="Arial" pitchFamily="34" charset="0"/>
              </a:rPr>
              <a:t>Hazard statements are specific to the classification categories</a:t>
            </a:r>
          </a:p>
          <a:p>
            <a:endParaRPr lang="en-US" dirty="0">
              <a:solidFill>
                <a:schemeClr val="tx1"/>
              </a:solidFill>
              <a:latin typeface="Arial" pitchFamily="34" charset="0"/>
              <a:cs typeface="Arial" pitchFamily="34" charset="0"/>
            </a:endParaRPr>
          </a:p>
        </p:txBody>
      </p:sp>
      <p:sp>
        <p:nvSpPr>
          <p:cNvPr id="4" name="Rectangle 3"/>
          <p:cNvSpPr/>
          <p:nvPr/>
        </p:nvSpPr>
        <p:spPr>
          <a:xfrm>
            <a:off x="3532414" y="3810000"/>
            <a:ext cx="5638800" cy="1600438"/>
          </a:xfrm>
          <a:prstGeom prst="rect">
            <a:avLst/>
          </a:prstGeom>
        </p:spPr>
        <p:txBody>
          <a:bodyPr wrap="square">
            <a:spAutoFit/>
          </a:bodyPr>
          <a:lstStyle/>
          <a:p>
            <a:pPr>
              <a:defRPr/>
            </a:pPr>
            <a:r>
              <a:rPr lang="en-US" altLang="ko-KR" sz="1400" b="1" dirty="0">
                <a:latin typeface="Arial Black" panose="020B0A04020102020204" pitchFamily="34" charset="0"/>
                <a:ea typeface="굴림" panose="020B0600000101010101" pitchFamily="34" charset="-127"/>
              </a:rPr>
              <a:t>Category 1:  Extremely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2:  Highly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3:  Flammable liquid and vapor</a:t>
            </a:r>
          </a:p>
          <a:p>
            <a:pPr>
              <a:defRPr/>
            </a:pPr>
            <a:endParaRPr lang="en-US" altLang="ko-KR" sz="1400" b="1" dirty="0">
              <a:latin typeface="Arial Black" panose="020B0A04020102020204" pitchFamily="34" charset="0"/>
              <a:ea typeface="굴림" panose="020B0600000101010101" pitchFamily="34" charset="-127"/>
            </a:endParaRPr>
          </a:p>
          <a:p>
            <a:pPr>
              <a:defRPr/>
            </a:pPr>
            <a:r>
              <a:rPr lang="en-US" altLang="ko-KR" sz="1400" b="1" dirty="0">
                <a:latin typeface="Arial Black" panose="020B0A04020102020204" pitchFamily="34" charset="0"/>
                <a:ea typeface="굴림" panose="020B0600000101010101" pitchFamily="34" charset="-127"/>
              </a:rPr>
              <a:t>Category 4:  Combustible liquid</a:t>
            </a:r>
          </a:p>
        </p:txBody>
      </p:sp>
      <p:sp>
        <p:nvSpPr>
          <p:cNvPr id="5" name="TextBox 4"/>
          <p:cNvSpPr txBox="1"/>
          <p:nvPr/>
        </p:nvSpPr>
        <p:spPr>
          <a:xfrm>
            <a:off x="685800" y="3581400"/>
            <a:ext cx="2667000" cy="1200329"/>
          </a:xfrm>
          <a:prstGeom prst="rect">
            <a:avLst/>
          </a:prstGeom>
          <a:noFill/>
        </p:spPr>
        <p:txBody>
          <a:bodyPr wrap="square" rtlCol="0">
            <a:spAutoFit/>
          </a:bodyPr>
          <a:lstStyle/>
          <a:p>
            <a:r>
              <a:rPr lang="en-US" b="1" dirty="0">
                <a:latin typeface="Arial Black" panose="020B0A04020102020204" pitchFamily="34" charset="0"/>
              </a:rPr>
              <a:t>Example: </a:t>
            </a:r>
          </a:p>
          <a:p>
            <a:r>
              <a:rPr lang="en-US" b="1" dirty="0">
                <a:latin typeface="Arial Black" panose="020B0A04020102020204" pitchFamily="34" charset="0"/>
              </a:rPr>
              <a:t>Flammable Liquid	</a:t>
            </a:r>
            <a:r>
              <a:rPr lang="en-US" dirty="0"/>
              <a:t>		</a:t>
            </a:r>
          </a:p>
        </p:txBody>
      </p:sp>
      <p:pic>
        <p:nvPicPr>
          <p:cNvPr id="7" name="Picture 6"/>
          <p:cNvPicPr>
            <a:picLocks noChangeAspect="1"/>
          </p:cNvPicPr>
          <p:nvPr/>
        </p:nvPicPr>
        <p:blipFill>
          <a:blip r:embed="rId3"/>
          <a:stretch>
            <a:fillRect/>
          </a:stretch>
        </p:blipFill>
        <p:spPr>
          <a:xfrm>
            <a:off x="1066800" y="4343400"/>
            <a:ext cx="1402202" cy="1402202"/>
          </a:xfrm>
          <a:prstGeom prst="rect">
            <a:avLst/>
          </a:prstGeom>
        </p:spPr>
      </p:pic>
    </p:spTree>
    <p:extLst>
      <p:ext uri="{BB962C8B-B14F-4D97-AF65-F5344CB8AC3E}">
        <p14:creationId xmlns:p14="http://schemas.microsoft.com/office/powerpoint/2010/main" val="5274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1838"/>
            <a:ext cx="8458200" cy="2087562"/>
          </a:xfrm>
        </p:spPr>
        <p:txBody>
          <a:bodyPr>
            <a:normAutofit fontScale="90000"/>
          </a:bodyPr>
          <a:lstStyle/>
          <a:p>
            <a:r>
              <a:rPr lang="en-US" sz="2700" dirty="0">
                <a:solidFill>
                  <a:schemeClr val="tx1"/>
                </a:solidFill>
                <a:latin typeface="Arial Black" pitchFamily="34" charset="0"/>
              </a:rPr>
              <a:t>Precautionary Statements </a:t>
            </a:r>
            <a:br>
              <a:rPr lang="en-US" dirty="0">
                <a:solidFill>
                  <a:schemeClr val="tx1"/>
                </a:solidFill>
              </a:rPr>
            </a:br>
            <a:r>
              <a:rPr lang="en-US" sz="2200" dirty="0">
                <a:solidFill>
                  <a:schemeClr val="tx1"/>
                </a:solidFill>
                <a:latin typeface="Arial" pitchFamily="34" charset="0"/>
                <a:cs typeface="Arial" pitchFamily="34" charset="0"/>
              </a:rPr>
              <a:t>A phrase that describes recommended measures to be taken to minimize or prevent adverse effects resulting from exposure to a hazardous chemical, or improper storage or handling of a hazardous chemical </a:t>
            </a:r>
            <a:br>
              <a:rPr lang="en-US" sz="2200" dirty="0">
                <a:solidFill>
                  <a:schemeClr val="tx1"/>
                </a:solidFill>
                <a:latin typeface="Arial" pitchFamily="34" charset="0"/>
                <a:cs typeface="Arial" pitchFamily="34" charset="0"/>
              </a:rPr>
            </a:b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419100" y="1786505"/>
            <a:ext cx="8229600" cy="3733800"/>
          </a:xfrm>
        </p:spPr>
        <p:txBody>
          <a:bodyPr>
            <a:normAutofit/>
          </a:bodyPr>
          <a:lstStyle/>
          <a:p>
            <a:r>
              <a:rPr lang="en-US" sz="2800" dirty="0">
                <a:solidFill>
                  <a:schemeClr val="tx1"/>
                </a:solidFill>
                <a:latin typeface="Arial" pitchFamily="34" charset="0"/>
                <a:cs typeface="Arial" pitchFamily="34" charset="0"/>
              </a:rPr>
              <a:t>Examples of Precautionary Phrases:</a:t>
            </a:r>
          </a:p>
          <a:p>
            <a:r>
              <a:rPr lang="en-US" sz="2800" i="1" dirty="0">
                <a:solidFill>
                  <a:schemeClr val="tx1"/>
                </a:solidFill>
                <a:latin typeface="Arial" pitchFamily="34" charset="0"/>
                <a:cs typeface="Arial" pitchFamily="34" charset="0"/>
              </a:rPr>
              <a:t>Keep away from heat, sparks, and open flame. No smoking.</a:t>
            </a:r>
          </a:p>
          <a:p>
            <a:r>
              <a:rPr lang="en-US" sz="2800" i="1" dirty="0">
                <a:solidFill>
                  <a:schemeClr val="tx1"/>
                </a:solidFill>
                <a:latin typeface="Arial" pitchFamily="34" charset="0"/>
                <a:cs typeface="Arial" pitchFamily="34" charset="0"/>
              </a:rPr>
              <a:t>Wash hands thoroughly after handling. </a:t>
            </a:r>
          </a:p>
          <a:p>
            <a:r>
              <a:rPr lang="en-US" sz="2800" i="1" dirty="0">
                <a:solidFill>
                  <a:schemeClr val="tx1"/>
                </a:solidFill>
                <a:latin typeface="Arial" pitchFamily="34" charset="0"/>
                <a:cs typeface="Arial" pitchFamily="34" charset="0"/>
              </a:rPr>
              <a:t>Wear protective gloves and eye protection.</a:t>
            </a:r>
          </a:p>
          <a:p>
            <a:r>
              <a:rPr lang="en-US" sz="2800" i="1" dirty="0">
                <a:solidFill>
                  <a:schemeClr val="tx1"/>
                </a:solidFill>
                <a:latin typeface="Arial" pitchFamily="34" charset="0"/>
                <a:cs typeface="Arial" pitchFamily="34" charset="0"/>
              </a:rPr>
              <a:t>Store in a well-ventilated place. Keep cool.</a:t>
            </a:r>
          </a:p>
          <a:p>
            <a:endParaRPr lang="en-US" dirty="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981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Black" pitchFamily="34" charset="0"/>
              </a:rPr>
              <a:t>Workplace Labeling</a:t>
            </a:r>
          </a:p>
        </p:txBody>
      </p:sp>
      <p:sp>
        <p:nvSpPr>
          <p:cNvPr id="3" name="Content Placeholder 2"/>
          <p:cNvSpPr>
            <a:spLocks noGrp="1"/>
          </p:cNvSpPr>
          <p:nvPr>
            <p:ph idx="1"/>
          </p:nvPr>
        </p:nvSpPr>
        <p:spPr>
          <a:xfrm>
            <a:off x="480060" y="1905000"/>
            <a:ext cx="8229600" cy="4495799"/>
          </a:xfrm>
        </p:spPr>
        <p:txBody>
          <a:bodyPr>
            <a:normAutofit/>
          </a:bodyPr>
          <a:lstStyle/>
          <a:p>
            <a:pPr>
              <a:buFont typeface="Arial" panose="020B0604020202020204" pitchFamily="34" charset="0"/>
              <a:buChar char="•"/>
            </a:pPr>
            <a:r>
              <a:rPr lang="en-US" sz="3200" dirty="0">
                <a:solidFill>
                  <a:schemeClr val="tx1"/>
                </a:solidFill>
                <a:latin typeface="Arial" pitchFamily="34" charset="0"/>
                <a:cs typeface="Arial" pitchFamily="34" charset="0"/>
              </a:rPr>
              <a:t>All chemical containers must be labeled.</a:t>
            </a:r>
          </a:p>
          <a:p>
            <a:pPr>
              <a:buFont typeface="Arial" panose="020B0604020202020204" pitchFamily="34" charset="0"/>
              <a:buChar char="•"/>
            </a:pPr>
            <a:r>
              <a:rPr lang="en-US" sz="3200" dirty="0">
                <a:solidFill>
                  <a:schemeClr val="tx1"/>
                </a:solidFill>
                <a:latin typeface="Arial" pitchFamily="34" charset="0"/>
                <a:cs typeface="Arial" pitchFamily="34" charset="0"/>
              </a:rPr>
              <a:t>Do not use a chemical if a label has been destroyed or defaced.</a:t>
            </a:r>
          </a:p>
          <a:p>
            <a:pPr>
              <a:buFont typeface="Arial" panose="020B0604020202020204" pitchFamily="34" charset="0"/>
              <a:buChar char="•"/>
            </a:pPr>
            <a:r>
              <a:rPr lang="en-US" sz="3200" dirty="0">
                <a:solidFill>
                  <a:schemeClr val="tx1"/>
                </a:solidFill>
                <a:latin typeface="Arial" pitchFamily="34" charset="0"/>
                <a:cs typeface="Arial" pitchFamily="34" charset="0"/>
              </a:rPr>
              <a:t>Some chemicals are broken down into smaller containers. Any small container must have a label to protect yourself and your coworkers.</a:t>
            </a:r>
          </a:p>
          <a:p>
            <a:endParaRPr lang="en-US" dirty="0">
              <a:solidFill>
                <a:schemeClr val="tx1"/>
              </a:solidFill>
              <a:latin typeface="Arial" pitchFamily="34" charset="0"/>
              <a:cs typeface="Arial" pitchFamily="34" charset="0"/>
            </a:endParaRPr>
          </a:p>
          <a:p>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726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Arial Black" pitchFamily="34" charset="0"/>
              </a:rPr>
              <a:t>Training</a:t>
            </a:r>
          </a:p>
        </p:txBody>
      </p:sp>
      <p:sp>
        <p:nvSpPr>
          <p:cNvPr id="3" name="Content Placeholder 2"/>
          <p:cNvSpPr>
            <a:spLocks noGrp="1"/>
          </p:cNvSpPr>
          <p:nvPr>
            <p:ph idx="1"/>
          </p:nvPr>
        </p:nvSpPr>
        <p:spPr>
          <a:xfrm>
            <a:off x="480060" y="1832534"/>
            <a:ext cx="8229600" cy="4495799"/>
          </a:xfrm>
        </p:spPr>
        <p:txBody>
          <a:bodyPr>
            <a:normAutofit fontScale="47500" lnSpcReduction="20000"/>
          </a:bodyPr>
          <a:lstStyle/>
          <a:p>
            <a:pPr>
              <a:buFont typeface="Arial" panose="020B0604020202020204" pitchFamily="34" charset="0"/>
              <a:buChar char="•"/>
            </a:pPr>
            <a:r>
              <a:rPr lang="en-US" sz="7000" dirty="0">
                <a:solidFill>
                  <a:schemeClr val="tx1"/>
                </a:solidFill>
                <a:latin typeface="Arial" pitchFamily="34" charset="0"/>
                <a:cs typeface="Arial" pitchFamily="34" charset="0"/>
              </a:rPr>
              <a:t>Employees must receive information and training regarding: </a:t>
            </a:r>
          </a:p>
          <a:p>
            <a:pPr lvl="1">
              <a:buFont typeface="Arial" panose="020B0604020202020204" pitchFamily="34" charset="0"/>
              <a:buChar char="•"/>
            </a:pPr>
            <a:r>
              <a:rPr lang="en-US" sz="6600" dirty="0">
                <a:solidFill>
                  <a:schemeClr val="tx1"/>
                </a:solidFill>
                <a:latin typeface="Arial" pitchFamily="34" charset="0"/>
                <a:cs typeface="Arial" pitchFamily="34" charset="0"/>
              </a:rPr>
              <a:t>The requirements of HCS 2024</a:t>
            </a:r>
          </a:p>
          <a:p>
            <a:pPr lvl="1">
              <a:buFont typeface="Arial" panose="020B0604020202020204" pitchFamily="34" charset="0"/>
              <a:buChar char="•"/>
            </a:pPr>
            <a:r>
              <a:rPr lang="en-US" sz="6600" dirty="0">
                <a:solidFill>
                  <a:schemeClr val="tx1"/>
                </a:solidFill>
                <a:latin typeface="Arial" pitchFamily="34" charset="0"/>
                <a:cs typeface="Arial" pitchFamily="34" charset="0"/>
              </a:rPr>
              <a:t>Locations where hazardous chemicals are present</a:t>
            </a:r>
          </a:p>
          <a:p>
            <a:pPr lvl="1">
              <a:buFont typeface="Arial" panose="020B0604020202020204" pitchFamily="34" charset="0"/>
              <a:buChar char="•"/>
            </a:pPr>
            <a:r>
              <a:rPr lang="en-US" sz="6600" dirty="0">
                <a:solidFill>
                  <a:schemeClr val="tx1"/>
                </a:solidFill>
                <a:latin typeface="Arial" pitchFamily="34" charset="0"/>
                <a:cs typeface="Arial" pitchFamily="34" charset="0"/>
              </a:rPr>
              <a:t>HCS 2024 compliant Safety Data Sheets</a:t>
            </a:r>
          </a:p>
          <a:p>
            <a:pPr lvl="1">
              <a:buFont typeface="Arial" panose="020B0604020202020204" pitchFamily="34" charset="0"/>
              <a:buChar char="•"/>
            </a:pPr>
            <a:r>
              <a:rPr lang="en-US" sz="6600" dirty="0">
                <a:solidFill>
                  <a:schemeClr val="tx1"/>
                </a:solidFill>
                <a:latin typeface="Arial" pitchFamily="34" charset="0"/>
                <a:cs typeface="Arial" pitchFamily="34" charset="0"/>
              </a:rPr>
              <a:t>HCS 2024 compliant Labels</a:t>
            </a:r>
          </a:p>
          <a:p>
            <a:pPr lvl="1">
              <a:buFont typeface="Arial" panose="020B0604020202020204" pitchFamily="34" charset="0"/>
              <a:buChar char="•"/>
            </a:pPr>
            <a:r>
              <a:rPr lang="en-US" sz="6600" dirty="0">
                <a:solidFill>
                  <a:schemeClr val="tx1"/>
                </a:solidFill>
                <a:latin typeface="Arial" pitchFamily="34" charset="0"/>
                <a:cs typeface="Arial" pitchFamily="34" charset="0"/>
              </a:rPr>
              <a:t>The workplace Written HazCom Program</a:t>
            </a:r>
          </a:p>
          <a:p>
            <a:pPr lvl="1">
              <a:buFont typeface="Arial" panose="020B0604020202020204" pitchFamily="34" charset="0"/>
              <a:buChar char="•"/>
            </a:pPr>
            <a:r>
              <a:rPr lang="en-US" sz="6600" dirty="0">
                <a:solidFill>
                  <a:schemeClr val="tx1"/>
                </a:solidFill>
                <a:latin typeface="Arial" pitchFamily="34" charset="0"/>
                <a:cs typeface="Arial" pitchFamily="34" charset="0"/>
              </a:rPr>
              <a:t>Information on the hazards of the specific chemicals used in our workplace</a:t>
            </a:r>
          </a:p>
          <a:p>
            <a:pPr marL="0" indent="0">
              <a:buNone/>
            </a:pPr>
            <a:endParaRPr lang="en-US" dirty="0">
              <a:solidFill>
                <a:schemeClr val="bg1"/>
              </a:solidFill>
              <a:latin typeface="Arial" pitchFamily="34" charset="0"/>
              <a:cs typeface="Arial" pitchFamily="34" charset="0"/>
            </a:endParaRPr>
          </a:p>
          <a:p>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4261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Disclaimer</a:t>
            </a:r>
          </a:p>
        </p:txBody>
      </p:sp>
      <p:sp>
        <p:nvSpPr>
          <p:cNvPr id="3" name="Content Placeholder 2"/>
          <p:cNvSpPr>
            <a:spLocks noGrp="1"/>
          </p:cNvSpPr>
          <p:nvPr>
            <p:ph idx="1"/>
          </p:nvPr>
        </p:nvSpPr>
        <p:spPr>
          <a:xfrm>
            <a:off x="822959" y="2438400"/>
            <a:ext cx="7543801" cy="3430694"/>
          </a:xfrm>
        </p:spPr>
        <p:txBody>
          <a:bodyPr/>
          <a:lstStyle/>
          <a:p>
            <a:r>
              <a:rPr lang="en-US" i="1" dirty="0"/>
              <a:t>These materials are provided “as is”. SCHC makes no warranties, expressed or implied, and hereby disclaims and negates all other warranties, including without limitation, implied warranties or conditions of merchantability, fitness for a particular purpose, or non-infringement of intellectual property or other violation of rights. Further, SCHC does not warrant or make any representations concerning the accuracy, likely results, or reliability of the use of these materials. Through the OSHA and SCHC Alliance, SCHC developed this presentation for informational purposes only. It does not necessarily reflect the views of OSHA or the U.S. Department of Labor. </a:t>
            </a:r>
            <a:endParaRPr lang="en-US" dirty="0"/>
          </a:p>
        </p:txBody>
      </p:sp>
    </p:spTree>
    <p:extLst>
      <p:ext uri="{BB962C8B-B14F-4D97-AF65-F5344CB8AC3E}">
        <p14:creationId xmlns:p14="http://schemas.microsoft.com/office/powerpoint/2010/main" val="107298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Written </a:t>
            </a:r>
            <a:r>
              <a:rPr lang="en-US" b="1" dirty="0" err="1">
                <a:solidFill>
                  <a:schemeClr val="tx1"/>
                </a:solidFill>
                <a:latin typeface="Arial Black" pitchFamily="34" charset="0"/>
              </a:rPr>
              <a:t>HazCom</a:t>
            </a:r>
            <a:r>
              <a:rPr lang="en-US" b="1" dirty="0">
                <a:solidFill>
                  <a:schemeClr val="tx1"/>
                </a:solidFill>
                <a:latin typeface="Arial Black" pitchFamily="34" charset="0"/>
              </a:rPr>
              <a:t> Program</a:t>
            </a:r>
            <a:endParaRPr lang="en-US" dirty="0">
              <a:solidFill>
                <a:schemeClr val="tx1"/>
              </a:solidFill>
            </a:endParaRPr>
          </a:p>
        </p:txBody>
      </p:sp>
      <p:sp>
        <p:nvSpPr>
          <p:cNvPr id="4" name="Content Placeholder 3"/>
          <p:cNvSpPr>
            <a:spLocks noGrp="1"/>
          </p:cNvSpPr>
          <p:nvPr>
            <p:ph idx="1"/>
          </p:nvPr>
        </p:nvSpPr>
        <p:spPr/>
        <p:txBody>
          <a:bodyPr>
            <a:normAutofit/>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Informs employees of their employer’s plan for complying with HCS 2024.</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Safety Data Sheets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Labels</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Training Requirements</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The Written </a:t>
            </a:r>
            <a:r>
              <a:rPr lang="en-US" sz="2800" dirty="0" err="1">
                <a:latin typeface="Arial" panose="020B0604020202020204" pitchFamily="34" charset="0"/>
                <a:cs typeface="Arial" panose="020B0604020202020204" pitchFamily="34" charset="0"/>
              </a:rPr>
              <a:t>HazCom</a:t>
            </a:r>
            <a:r>
              <a:rPr lang="en-US" sz="2800" dirty="0">
                <a:latin typeface="Arial" panose="020B0604020202020204" pitchFamily="34" charset="0"/>
                <a:cs typeface="Arial" panose="020B0604020202020204" pitchFamily="34" charset="0"/>
              </a:rPr>
              <a:t> Program should always be available by request.</a:t>
            </a:r>
          </a:p>
          <a:p>
            <a:pPr>
              <a:buFont typeface="Arial" panose="020B0604020202020204" pitchFamily="34" charset="0"/>
              <a:buChar char="•"/>
            </a:pPr>
            <a:r>
              <a:rPr lang="en-US" sz="2800" dirty="0">
                <a:latin typeface="Arial" panose="020B0604020202020204" pitchFamily="34" charset="0"/>
                <a:cs typeface="Arial" panose="020B0604020202020204" pitchFamily="34" charset="0"/>
              </a:rPr>
              <a:t>Should include a list of hazardous materials known to be present in the </a:t>
            </a:r>
            <a:r>
              <a:rPr lang="en-US" sz="2800" dirty="0">
                <a:solidFill>
                  <a:schemeClr val="tx1"/>
                </a:solidFill>
                <a:latin typeface="Arial" panose="020B0604020202020204" pitchFamily="34" charset="0"/>
                <a:cs typeface="Arial" panose="020B0604020202020204" pitchFamily="34" charset="0"/>
              </a:rPr>
              <a:t>workplace</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7591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Protecting Yourself</a:t>
            </a:r>
          </a:p>
        </p:txBody>
      </p:sp>
      <p:sp>
        <p:nvSpPr>
          <p:cNvPr id="3" name="Content Placeholder 2"/>
          <p:cNvSpPr>
            <a:spLocks noGrp="1"/>
          </p:cNvSpPr>
          <p:nvPr>
            <p:ph sz="half" idx="1"/>
          </p:nvPr>
        </p:nvSpPr>
        <p:spPr>
          <a:xfrm>
            <a:off x="822960" y="1845734"/>
            <a:ext cx="4511040" cy="4631266"/>
          </a:xfrm>
        </p:spPr>
        <p:txBody>
          <a:bodyPr>
            <a:normAutofit fontScale="62500" lnSpcReduction="20000"/>
          </a:bodyPr>
          <a:lstStyle/>
          <a:p>
            <a:pPr>
              <a:buFont typeface="Arial" panose="020B0604020202020204" pitchFamily="34" charset="0"/>
              <a:buChar char="•"/>
            </a:pPr>
            <a:r>
              <a:rPr lang="en-US" sz="3600" dirty="0">
                <a:solidFill>
                  <a:schemeClr val="tx1"/>
                </a:solidFill>
                <a:latin typeface="Arial" pitchFamily="34" charset="0"/>
                <a:cs typeface="Arial" pitchFamily="34" charset="0"/>
              </a:rPr>
              <a:t>Wear proper PPE (personal protective equipment) as recommended on the label and/or SDS when using chemicals</a:t>
            </a:r>
          </a:p>
          <a:p>
            <a:pPr>
              <a:buFont typeface="Arial" panose="020B0604020202020204" pitchFamily="34" charset="0"/>
              <a:buChar char="•"/>
            </a:pPr>
            <a:r>
              <a:rPr lang="en-US" sz="3600" dirty="0">
                <a:solidFill>
                  <a:schemeClr val="tx1"/>
                </a:solidFill>
                <a:latin typeface="Arial" pitchFamily="34" charset="0"/>
                <a:cs typeface="Arial" pitchFamily="34" charset="0"/>
              </a:rPr>
              <a:t>Always wash your hands thoroughly after using a chemical</a:t>
            </a:r>
          </a:p>
          <a:p>
            <a:pPr>
              <a:buFont typeface="Arial" panose="020B0604020202020204" pitchFamily="34" charset="0"/>
              <a:buChar char="•"/>
            </a:pPr>
            <a:r>
              <a:rPr lang="en-US" sz="3600" dirty="0">
                <a:solidFill>
                  <a:schemeClr val="tx1"/>
                </a:solidFill>
                <a:latin typeface="Arial" pitchFamily="34" charset="0"/>
                <a:cs typeface="Arial" pitchFamily="34" charset="0"/>
              </a:rPr>
              <a:t>Locate nearest eyewash station or emergency shower before handling chemicals</a:t>
            </a:r>
          </a:p>
          <a:p>
            <a:pPr>
              <a:buFont typeface="Arial" panose="020B0604020202020204" pitchFamily="34" charset="0"/>
              <a:buChar char="•"/>
            </a:pPr>
            <a:r>
              <a:rPr lang="en-US" sz="3600" dirty="0">
                <a:solidFill>
                  <a:schemeClr val="tx1"/>
                </a:solidFill>
                <a:latin typeface="Arial" pitchFamily="34" charset="0"/>
                <a:cs typeface="Arial" pitchFamily="34" charset="0"/>
              </a:rPr>
              <a:t>Work with your supervisor to properly dispose of hazardous materials</a:t>
            </a:r>
          </a:p>
          <a:p>
            <a:pPr>
              <a:buFont typeface="Arial" panose="020B0604020202020204" pitchFamily="34" charset="0"/>
              <a:buChar char="•"/>
            </a:pPr>
            <a:r>
              <a:rPr lang="en-US" sz="3600" dirty="0">
                <a:solidFill>
                  <a:schemeClr val="tx1"/>
                </a:solidFill>
                <a:latin typeface="Arial" pitchFamily="34" charset="0"/>
                <a:cs typeface="Arial" pitchFamily="34" charset="0"/>
              </a:rPr>
              <a:t>Know your company’s spill procedures and emergency response plan</a:t>
            </a:r>
          </a:p>
          <a:p>
            <a:pPr marL="0" indent="0">
              <a:buNone/>
            </a:pPr>
            <a:endParaRPr lang="en-US" sz="6600" dirty="0">
              <a:solidFill>
                <a:schemeClr val="tx1"/>
              </a:solidFill>
              <a:latin typeface="Arial" pitchFamily="34" charset="0"/>
              <a:cs typeface="Arial" pitchFamily="34" charset="0"/>
            </a:endParaRPr>
          </a:p>
        </p:txBody>
      </p:sp>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38400"/>
            <a:ext cx="3348038"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84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More Information</a:t>
            </a:r>
          </a:p>
        </p:txBody>
      </p:sp>
      <p:sp>
        <p:nvSpPr>
          <p:cNvPr id="3" name="Content Placeholder 2"/>
          <p:cNvSpPr>
            <a:spLocks noGrp="1"/>
          </p:cNvSpPr>
          <p:nvPr>
            <p:ph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OSHA Webpages </a:t>
            </a:r>
            <a:r>
              <a:rPr lang="en-US" dirty="0">
                <a:latin typeface="Arial" panose="020B0604020202020204" pitchFamily="34" charset="0"/>
                <a:cs typeface="Arial" panose="020B0604020202020204" pitchFamily="34" charset="0"/>
                <a:hlinkClick r:id="rId3"/>
              </a:rPr>
              <a:t>www.osha.gov</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Hazcom </a:t>
            </a:r>
            <a:r>
              <a:rPr lang="en-US" dirty="0">
                <a:latin typeface="Arial" panose="020B0604020202020204" pitchFamily="34" charset="0"/>
                <a:cs typeface="Arial" panose="020B0604020202020204" pitchFamily="34" charset="0"/>
                <a:hlinkClick r:id="rId4"/>
              </a:rPr>
              <a:t>https://www.osha.gov/dsg/hazcom/index.html</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Personal Protective Equipment </a:t>
            </a:r>
            <a:r>
              <a:rPr lang="en-US" dirty="0">
                <a:latin typeface="Arial" panose="020B0604020202020204" pitchFamily="34" charset="0"/>
                <a:cs typeface="Arial" panose="020B0604020202020204" pitchFamily="34" charset="0"/>
                <a:hlinkClick r:id="rId5"/>
              </a:rPr>
              <a:t>https://www.osha.gov/SLTC/personalprotectiveequipment/index.html</a:t>
            </a:r>
            <a:r>
              <a:rPr lang="en-US"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Chemical Hazards </a:t>
            </a:r>
            <a:r>
              <a:rPr lang="en-US" dirty="0">
                <a:latin typeface="Arial" panose="020B0604020202020204" pitchFamily="34" charset="0"/>
                <a:cs typeface="Arial" panose="020B0604020202020204" pitchFamily="34" charset="0"/>
                <a:hlinkClick r:id="rId6"/>
              </a:rPr>
              <a:t>https://www.osha.gov/SLTC/hazardoustoxicsubstances/index.html</a:t>
            </a:r>
            <a:r>
              <a:rPr lang="en-US" dirty="0">
                <a:latin typeface="Arial" panose="020B0604020202020204" pitchFamily="34" charset="0"/>
                <a:cs typeface="Arial" panose="020B0604020202020204" pitchFamily="34" charset="0"/>
              </a:rPr>
              <a:t> </a:t>
            </a:r>
          </a:p>
          <a:p>
            <a:pPr lvl="1"/>
            <a:r>
              <a:rPr lang="en-US" sz="1800" dirty="0">
                <a:solidFill>
                  <a:schemeClr val="tx1"/>
                </a:solidFill>
                <a:latin typeface="Arial" panose="020B0604020202020204" pitchFamily="34" charset="0"/>
                <a:cs typeface="Arial" panose="020B0604020202020204" pitchFamily="34" charset="0"/>
              </a:rPr>
              <a:t>HCS Final Rule</a:t>
            </a:r>
          </a:p>
          <a:p>
            <a:pPr lvl="1"/>
            <a:r>
              <a:rPr lang="en-US" dirty="0">
                <a:latin typeface="Arial" panose="020B0604020202020204" pitchFamily="34" charset="0"/>
                <a:cs typeface="Arial" panose="020B0604020202020204" pitchFamily="34" charset="0"/>
                <a:hlinkClick r:id="rId7"/>
              </a:rPr>
              <a:t>https://www.osha.gov/hazcom</a:t>
            </a:r>
            <a:endParaRPr lang="en-US" dirty="0">
              <a:latin typeface="Arial" panose="020B0604020202020204" pitchFamily="34" charset="0"/>
              <a:cs typeface="Arial" panose="020B0604020202020204" pitchFamily="34" charset="0"/>
            </a:endParaRPr>
          </a:p>
          <a:p>
            <a:pPr lvl="1"/>
            <a:r>
              <a:rPr lang="en-US" sz="1600" dirty="0">
                <a:solidFill>
                  <a:schemeClr val="tx1"/>
                </a:solidFill>
                <a:latin typeface="Arial" panose="020B0604020202020204" pitchFamily="34" charset="0"/>
                <a:cs typeface="Arial" panose="020B0604020202020204" pitchFamily="34" charset="0"/>
              </a:rPr>
              <a:t>Questions &amp; Answers for OSHA’s Update to the HCS Final Rule</a:t>
            </a:r>
          </a:p>
          <a:p>
            <a:pPr marL="201168" lvl="1" indent="0">
              <a:buNone/>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8"/>
              </a:rPr>
              <a:t>https://www.osha.gov/sites/default/files/HCS_Q-and-As.pdf</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r>
              <a:rPr lang="en-US" sz="1600" dirty="0">
                <a:solidFill>
                  <a:schemeClr val="tx1"/>
                </a:solidFill>
                <a:latin typeface="Arial" panose="020B0604020202020204" pitchFamily="34" charset="0"/>
                <a:cs typeface="Arial" panose="020B0604020202020204" pitchFamily="34" charset="0"/>
              </a:rPr>
              <a:t>About the GHS</a:t>
            </a:r>
          </a:p>
          <a:p>
            <a:pPr marL="201168" lvl="1" indent="0">
              <a:buNone/>
            </a:pPr>
            <a:r>
              <a:rPr lang="en-US" sz="1600" dirty="0">
                <a:solidFill>
                  <a:schemeClr val="tx1"/>
                </a:solidFill>
                <a:latin typeface="Arial" panose="020B0604020202020204" pitchFamily="34" charset="0"/>
                <a:cs typeface="Arial" panose="020B0604020202020204" pitchFamily="34" charset="0"/>
                <a:hlinkClick r:id="rId9"/>
              </a:rPr>
              <a:t>https://unece.org/about-ghs</a:t>
            </a:r>
            <a:endParaRPr lang="en-US" sz="1600"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Consumer Product Safety Commission regulates consumer chemical labeling </a:t>
            </a:r>
            <a:r>
              <a:rPr lang="en-US" dirty="0">
                <a:latin typeface="Arial" panose="020B0604020202020204" pitchFamily="34" charset="0"/>
                <a:cs typeface="Arial" panose="020B0604020202020204" pitchFamily="34" charset="0"/>
                <a:hlinkClick r:id="rId10"/>
              </a:rPr>
              <a:t>http://www.cpsc.gov/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EPA regulates pesticide labeling </a:t>
            </a:r>
            <a:r>
              <a:rPr lang="en-US" dirty="0">
                <a:latin typeface="Arial" panose="020B0604020202020204" pitchFamily="34" charset="0"/>
                <a:cs typeface="Arial" panose="020B0604020202020204" pitchFamily="34" charset="0"/>
                <a:hlinkClick r:id="rId11"/>
              </a:rPr>
              <a:t>https://www.epa.gov/science-and-technology/pesticides-science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6787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955" y="2819400"/>
            <a:ext cx="7543800" cy="1424781"/>
          </a:xfrm>
        </p:spPr>
        <p:txBody>
          <a:bodyPr>
            <a:noAutofit/>
          </a:bodyPr>
          <a:lstStyle/>
          <a:p>
            <a:pPr marL="0" indent="0" algn="ctr">
              <a:buNone/>
            </a:pPr>
            <a:r>
              <a:rPr lang="en-US" sz="8800" dirty="0">
                <a:solidFill>
                  <a:schemeClr val="tx1"/>
                </a:solidFill>
                <a:latin typeface="Arial Black" pitchFamily="34" charset="0"/>
              </a:rPr>
              <a:t>Thank you</a:t>
            </a:r>
          </a:p>
        </p:txBody>
      </p:sp>
      <p:sp>
        <p:nvSpPr>
          <p:cNvPr id="2" name="TextBox 1"/>
          <p:cNvSpPr txBox="1"/>
          <p:nvPr/>
        </p:nvSpPr>
        <p:spPr>
          <a:xfrm>
            <a:off x="685800" y="3810001"/>
            <a:ext cx="7772400" cy="2739211"/>
          </a:xfrm>
          <a:prstGeom prst="rect">
            <a:avLst/>
          </a:prstGeom>
          <a:noFill/>
        </p:spPr>
        <p:txBody>
          <a:bodyPr wrap="square" rtlCol="0">
            <a:spAutoFit/>
          </a:bodyPr>
          <a:lstStyle/>
          <a:p>
            <a:r>
              <a:rPr lang="en-US" sz="3600" dirty="0">
                <a:solidFill>
                  <a:schemeClr val="bg1"/>
                </a:solidFill>
                <a:latin typeface="Arial" pitchFamily="34" charset="0"/>
                <a:cs typeface="Arial" pitchFamily="34" charset="0"/>
              </a:rPr>
              <a:t>Additional Questions Contact: </a:t>
            </a:r>
          </a:p>
          <a:p>
            <a:r>
              <a:rPr lang="en-US" sz="3600" dirty="0">
                <a:solidFill>
                  <a:schemeClr val="bg1"/>
                </a:solidFill>
                <a:latin typeface="Arial" pitchFamily="34" charset="0"/>
                <a:cs typeface="Arial" pitchFamily="34" charset="0"/>
              </a:rPr>
              <a:t>OSHA:  1-800-321-OSHA (6742) </a:t>
            </a:r>
          </a:p>
          <a:p>
            <a:r>
              <a:rPr lang="en-US" sz="2800" dirty="0">
                <a:solidFill>
                  <a:schemeClr val="bg1"/>
                </a:solidFill>
                <a:latin typeface="Arial" pitchFamily="34" charset="0"/>
                <a:cs typeface="Arial" pitchFamily="34" charset="0"/>
              </a:rPr>
              <a:t>Kimball Midwest Quality Assurance Ext: 2590</a:t>
            </a:r>
          </a:p>
          <a:p>
            <a:endParaRPr lang="en-US" sz="3600" dirty="0">
              <a:solidFill>
                <a:schemeClr val="bg1"/>
              </a:solidFill>
              <a:latin typeface="Arial" pitchFamily="34" charset="0"/>
              <a:cs typeface="Arial" pitchFamily="34" charset="0"/>
            </a:endParaRPr>
          </a:p>
          <a:p>
            <a:endParaRPr lang="en-US" sz="3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7445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620000" cy="5791200"/>
          </a:xfrm>
        </p:spPr>
        <p:txBody>
          <a:bodyPr>
            <a:noAutofit/>
          </a:bodyPr>
          <a:lstStyle/>
          <a:p>
            <a:r>
              <a:rPr lang="en-US" sz="4800" b="1" dirty="0">
                <a:solidFill>
                  <a:schemeClr val="tx1"/>
                </a:solidFill>
                <a:latin typeface="Arial Black" pitchFamily="34" charset="0"/>
              </a:rPr>
              <a:t>Hazard Communication</a:t>
            </a:r>
            <a:br>
              <a:rPr lang="en-US" sz="4800" b="1" dirty="0">
                <a:solidFill>
                  <a:schemeClr val="tx1"/>
                </a:solidFill>
                <a:latin typeface="Arial Black" pitchFamily="34" charset="0"/>
              </a:rPr>
            </a:br>
            <a:r>
              <a:rPr lang="en-US" sz="3200" b="1" dirty="0">
                <a:solidFill>
                  <a:schemeClr val="tx1"/>
                </a:solidFill>
                <a:latin typeface="Arial Black" pitchFamily="34" charset="0"/>
              </a:rPr>
              <a:t>(HCS 2024 – </a:t>
            </a:r>
            <a:br>
              <a:rPr lang="en-US" sz="3200" b="1" dirty="0">
                <a:solidFill>
                  <a:schemeClr val="tx1"/>
                </a:solidFill>
                <a:latin typeface="Arial Black" pitchFamily="34" charset="0"/>
              </a:rPr>
            </a:br>
            <a:r>
              <a:rPr lang="en-US" sz="3200" b="1" dirty="0">
                <a:solidFill>
                  <a:schemeClr val="tx1"/>
                </a:solidFill>
                <a:latin typeface="Arial Black" pitchFamily="34" charset="0"/>
              </a:rPr>
              <a:t>29CFR 1910.1200)</a:t>
            </a:r>
            <a:br>
              <a:rPr lang="en-US" sz="3200" b="1" dirty="0">
                <a:solidFill>
                  <a:schemeClr val="tx1"/>
                </a:solidFill>
                <a:latin typeface="Arial Black" pitchFamily="34" charset="0"/>
              </a:rPr>
            </a:br>
            <a:br>
              <a:rPr lang="en-US" sz="3200" b="1" dirty="0">
                <a:solidFill>
                  <a:schemeClr val="tx1"/>
                </a:solidFill>
                <a:latin typeface="Arial Black" pitchFamily="34" charset="0"/>
              </a:rPr>
            </a:br>
            <a:r>
              <a:rPr lang="en-US" sz="3200" b="1" dirty="0">
                <a:solidFill>
                  <a:schemeClr val="tx1"/>
                </a:solidFill>
                <a:latin typeface="Arial Black" pitchFamily="34" charset="0"/>
              </a:rPr>
              <a:t>and the Globally Harmonized System of Classification and Labeling of Chemicals (GHS) </a:t>
            </a:r>
            <a:br>
              <a:rPr lang="en-US" sz="3200" dirty="0">
                <a:solidFill>
                  <a:schemeClr val="tx1"/>
                </a:solidFill>
                <a:latin typeface="Arial Black" pitchFamily="34" charset="0"/>
              </a:rPr>
            </a:br>
            <a:endParaRPr lang="en-US" sz="3200" dirty="0">
              <a:solidFill>
                <a:schemeClr val="tx1"/>
              </a:solidFill>
              <a:latin typeface="Arial Black" pitchFamily="34" charset="0"/>
            </a:endParaRPr>
          </a:p>
        </p:txBody>
      </p:sp>
      <p:pic>
        <p:nvPicPr>
          <p:cNvPr id="3" name="Picture 2"/>
          <p:cNvPicPr>
            <a:picLocks noChangeAspect="1"/>
          </p:cNvPicPr>
          <p:nvPr/>
        </p:nvPicPr>
        <p:blipFill>
          <a:blip r:embed="rId3"/>
          <a:stretch>
            <a:fillRect/>
          </a:stretch>
        </p:blipFill>
        <p:spPr>
          <a:xfrm>
            <a:off x="6096000" y="1066800"/>
            <a:ext cx="2767824" cy="2566638"/>
          </a:xfrm>
          <a:prstGeom prst="rect">
            <a:avLst/>
          </a:prstGeom>
        </p:spPr>
      </p:pic>
    </p:spTree>
    <p:extLst>
      <p:ext uri="{BB962C8B-B14F-4D97-AF65-F5344CB8AC3E}">
        <p14:creationId xmlns:p14="http://schemas.microsoft.com/office/powerpoint/2010/main" val="88129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Black" panose="020B0A04020102020204" pitchFamily="34" charset="0"/>
              </a:rPr>
              <a:t>OSHA Mandate</a:t>
            </a:r>
          </a:p>
        </p:txBody>
      </p:sp>
      <p:sp>
        <p:nvSpPr>
          <p:cNvPr id="3" name="Content Placeholder 2"/>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The Occupational Safety and Health Administration (OSHA) requires employers to provide their employees with a safe and healthy workplace. </a:t>
            </a:r>
          </a:p>
          <a:p>
            <a:pPr lvl="1"/>
            <a:r>
              <a:rPr lang="en-US" dirty="0">
                <a:solidFill>
                  <a:schemeClr val="tx1"/>
                </a:solidFill>
                <a:latin typeface="Arial" panose="020B0604020202020204" pitchFamily="34" charset="0"/>
                <a:cs typeface="Arial" panose="020B0604020202020204" pitchFamily="34" charset="0"/>
              </a:rPr>
              <a:t>OSHA sets standards for safety, chemical exposure and information on chemical hazards (right-to know).</a:t>
            </a:r>
          </a:p>
          <a:p>
            <a:pPr lvl="1"/>
            <a:r>
              <a:rPr lang="en-US" dirty="0">
                <a:solidFill>
                  <a:schemeClr val="tx1"/>
                </a:solidFill>
                <a:latin typeface="Arial" panose="020B0604020202020204" pitchFamily="34" charset="0"/>
                <a:cs typeface="Arial" panose="020B0604020202020204" pitchFamily="34" charset="0"/>
              </a:rPr>
              <a:t>OSHA Standards are enforced in the private sector by Federal OSHA in some states and by State OSHA in other states.</a:t>
            </a:r>
          </a:p>
          <a:p>
            <a:pPr lvl="1"/>
            <a:r>
              <a:rPr lang="en-US" dirty="0">
                <a:solidFill>
                  <a:schemeClr val="tx1"/>
                </a:solidFill>
                <a:latin typeface="Arial" panose="020B0604020202020204" pitchFamily="34" charset="0"/>
                <a:cs typeface="Arial" panose="020B0604020202020204" pitchFamily="34" charset="0"/>
              </a:rPr>
              <a:t>State OSHA enforces the OSHA regulations in the public sector, including public schools.</a:t>
            </a:r>
          </a:p>
          <a:p>
            <a:pPr lvl="1"/>
            <a:r>
              <a:rPr lang="en-US" dirty="0">
                <a:solidFill>
                  <a:schemeClr val="tx1"/>
                </a:solidFill>
                <a:latin typeface="Arial" panose="020B0604020202020204" pitchFamily="34" charset="0"/>
                <a:cs typeface="Arial" panose="020B0604020202020204" pitchFamily="34" charset="0"/>
              </a:rPr>
              <a:t>Enforcement is accomplished by inspection and penalties for non-compliance.</a:t>
            </a:r>
          </a:p>
          <a:p>
            <a:pPr lvl="1"/>
            <a:r>
              <a:rPr lang="en-US" dirty="0">
                <a:solidFill>
                  <a:schemeClr val="tx1"/>
                </a:solidFill>
                <a:latin typeface="Arial" panose="020B0604020202020204" pitchFamily="34" charset="0"/>
                <a:cs typeface="Arial" panose="020B0604020202020204" pitchFamily="34" charset="0"/>
              </a:rPr>
              <a:t>Employees can file complaints about unsafe conditions.</a:t>
            </a:r>
          </a:p>
        </p:txBody>
      </p:sp>
    </p:spTree>
    <p:extLst>
      <p:ext uri="{BB962C8B-B14F-4D97-AF65-F5344CB8AC3E}">
        <p14:creationId xmlns:p14="http://schemas.microsoft.com/office/powerpoint/2010/main" val="152757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Black" pitchFamily="34" charset="0"/>
              </a:rPr>
              <a:t>HCS 2024 Standard</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latin typeface="Arial" pitchFamily="34" charset="0"/>
                <a:cs typeface="Arial" pitchFamily="34" charset="0"/>
              </a:rPr>
              <a:t>The Occupational Safety and Administration’s (OSHA) first HazCom standard gave you the right to </a:t>
            </a:r>
            <a:r>
              <a:rPr lang="en-US" u="sng" dirty="0">
                <a:solidFill>
                  <a:schemeClr val="tx1"/>
                </a:solidFill>
                <a:latin typeface="Arial" pitchFamily="34" charset="0"/>
                <a:cs typeface="Arial" pitchFamily="34" charset="0"/>
              </a:rPr>
              <a:t>know</a:t>
            </a:r>
            <a:r>
              <a:rPr lang="en-US" dirty="0">
                <a:solidFill>
                  <a:schemeClr val="tx1"/>
                </a:solidFill>
                <a:latin typeface="Arial" pitchFamily="34" charset="0"/>
                <a:cs typeface="Arial" pitchFamily="34" charset="0"/>
              </a:rPr>
              <a:t>.</a:t>
            </a:r>
            <a:endParaRPr lang="en-US" u="sng"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HCS 2024 gives you the right to </a:t>
            </a:r>
            <a:r>
              <a:rPr lang="en-US" u="sng" dirty="0">
                <a:solidFill>
                  <a:schemeClr val="tx1"/>
                </a:solidFill>
                <a:latin typeface="Arial" pitchFamily="34" charset="0"/>
                <a:cs typeface="Arial" pitchFamily="34" charset="0"/>
              </a:rPr>
              <a:t>understand better</a:t>
            </a:r>
            <a:r>
              <a:rPr lang="en-US" dirty="0">
                <a:solidFill>
                  <a:schemeClr val="tx1"/>
                </a:solidFill>
                <a:latin typeface="Arial" pitchFamily="34" charset="0"/>
                <a:cs typeface="Arial" pitchFamily="34" charset="0"/>
              </a:rPr>
              <a:t> (than HCS 2012):</a:t>
            </a:r>
          </a:p>
          <a:p>
            <a:pPr lvl="1"/>
            <a:r>
              <a:rPr lang="en-US" dirty="0">
                <a:solidFill>
                  <a:schemeClr val="tx1"/>
                </a:solidFill>
                <a:latin typeface="Arial" pitchFamily="34" charset="0"/>
                <a:cs typeface="Arial" pitchFamily="34" charset="0"/>
              </a:rPr>
              <a:t>The possible dangers you could be exposed to by the hazardous materials you are encountering.</a:t>
            </a:r>
          </a:p>
          <a:p>
            <a:pPr lvl="1"/>
            <a:r>
              <a:rPr lang="en-US" dirty="0">
                <a:solidFill>
                  <a:schemeClr val="tx1"/>
                </a:solidFill>
                <a:latin typeface="Arial" pitchFamily="34" charset="0"/>
                <a:cs typeface="Arial" pitchFamily="34" charset="0"/>
              </a:rPr>
              <a:t>How to work with hazardous chemicals safely.</a:t>
            </a:r>
            <a:endParaRPr lang="en-US" dirty="0">
              <a:solidFill>
                <a:schemeClr val="tx1"/>
              </a:solidFill>
            </a:endParaRPr>
          </a:p>
        </p:txBody>
      </p:sp>
    </p:spTree>
    <p:extLst>
      <p:ext uri="{BB962C8B-B14F-4D97-AF65-F5344CB8AC3E}">
        <p14:creationId xmlns:p14="http://schemas.microsoft.com/office/powerpoint/2010/main" val="301362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latin typeface="Arial Black" pitchFamily="34" charset="0"/>
              </a:rPr>
              <a:t>Purpose of Hazard Communication Update</a:t>
            </a:r>
          </a:p>
        </p:txBody>
      </p:sp>
      <p:sp>
        <p:nvSpPr>
          <p:cNvPr id="3" name="Content Placeholder 2"/>
          <p:cNvSpPr>
            <a:spLocks noGrp="1"/>
          </p:cNvSpPr>
          <p:nvPr>
            <p:ph idx="1"/>
          </p:nvPr>
        </p:nvSpPr>
        <p:spPr>
          <a:xfrm>
            <a:off x="457200" y="2286000"/>
            <a:ext cx="8229600" cy="4191000"/>
          </a:xfrm>
        </p:spPr>
        <p:txBody>
          <a:bodyPr>
            <a:normAutofit/>
          </a:bodyPr>
          <a:lstStyle/>
          <a:p>
            <a:r>
              <a:rPr lang="en-US" dirty="0">
                <a:solidFill>
                  <a:schemeClr val="tx1"/>
                </a:solidFill>
                <a:latin typeface="Arial" pitchFamily="34" charset="0"/>
                <a:cs typeface="Arial" pitchFamily="34" charset="0"/>
              </a:rPr>
              <a:t>OSHA Updated the Hazcom Standard to conform to Revision 7 and 8 of Globally Harmonized System for the Classification and Labeling of Chemicals (GHS).</a:t>
            </a:r>
          </a:p>
          <a:p>
            <a:r>
              <a:rPr lang="en-US" dirty="0">
                <a:solidFill>
                  <a:schemeClr val="tx1"/>
                </a:solidFill>
                <a:latin typeface="Arial" pitchFamily="34" charset="0"/>
                <a:cs typeface="Arial" pitchFamily="34" charset="0"/>
              </a:rPr>
              <a:t>The GHS is an international effort to standardize hazard communication.</a:t>
            </a:r>
          </a:p>
          <a:p>
            <a:r>
              <a:rPr lang="en-US" dirty="0">
                <a:solidFill>
                  <a:schemeClr val="tx1"/>
                </a:solidFill>
                <a:latin typeface="Arial" pitchFamily="34" charset="0"/>
                <a:cs typeface="Arial" pitchFamily="34" charset="0"/>
              </a:rPr>
              <a:t>This update provides a common and coherent approach to classifying chemicals and communicating hazard information on labels and safety data sheets.</a:t>
            </a:r>
          </a:p>
          <a:p>
            <a:r>
              <a:rPr lang="en-US" dirty="0">
                <a:solidFill>
                  <a:schemeClr val="tx1"/>
                </a:solidFill>
                <a:latin typeface="Arial" pitchFamily="34" charset="0"/>
                <a:cs typeface="Arial" pitchFamily="34" charset="0"/>
              </a:rPr>
              <a:t>The updated labeling elements and SDS requirements will improve worker understanding of the hazards associated with the chemicals in their workplace.</a:t>
            </a:r>
          </a:p>
        </p:txBody>
      </p:sp>
    </p:spTree>
    <p:extLst>
      <p:ext uri="{BB962C8B-B14F-4D97-AF65-F5344CB8AC3E}">
        <p14:creationId xmlns:p14="http://schemas.microsoft.com/office/powerpoint/2010/main" val="373849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Employer Requirements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a:solidFill>
                  <a:schemeClr val="tx1"/>
                </a:solidFill>
                <a:latin typeface="Arial" pitchFamily="34" charset="0"/>
                <a:cs typeface="Arial" pitchFamily="34" charset="0"/>
              </a:rPr>
              <a:t>1. Maintain a HCS 2024 compliant Safety Data Sheet for each chemical used in the workplace</a:t>
            </a:r>
          </a:p>
          <a:p>
            <a:pPr marL="0" indent="0">
              <a:buNone/>
            </a:pPr>
            <a:r>
              <a:rPr lang="en-US" dirty="0">
                <a:solidFill>
                  <a:schemeClr val="tx1"/>
                </a:solidFill>
                <a:latin typeface="Arial" pitchFamily="34" charset="0"/>
                <a:cs typeface="Arial" pitchFamily="34" charset="0"/>
              </a:rPr>
              <a:t>2. Ensure each hazardous chemical in the workplace is properly labeled</a:t>
            </a:r>
          </a:p>
          <a:p>
            <a:pPr marL="0" indent="0">
              <a:buNone/>
            </a:pPr>
            <a:r>
              <a:rPr lang="en-US" dirty="0">
                <a:solidFill>
                  <a:schemeClr val="tx1"/>
                </a:solidFill>
                <a:latin typeface="Arial" pitchFamily="34" charset="0"/>
                <a:cs typeface="Arial" pitchFamily="34" charset="0"/>
              </a:rPr>
              <a:t>3. Provide employees with training on hazardous chemicals used in their work area</a:t>
            </a:r>
          </a:p>
          <a:p>
            <a:pPr marL="0" indent="0">
              <a:buNone/>
            </a:pPr>
            <a:r>
              <a:rPr lang="en-US" dirty="0">
                <a:solidFill>
                  <a:schemeClr val="tx1"/>
                </a:solidFill>
                <a:latin typeface="Arial" pitchFamily="34" charset="0"/>
                <a:cs typeface="Arial" pitchFamily="34" charset="0"/>
              </a:rPr>
              <a:t>4. Develop, implement and maintain a written </a:t>
            </a:r>
            <a:r>
              <a:rPr lang="en-US" dirty="0" err="1">
                <a:solidFill>
                  <a:schemeClr val="tx1"/>
                </a:solidFill>
                <a:latin typeface="Arial" pitchFamily="34" charset="0"/>
                <a:cs typeface="Arial" pitchFamily="34" charset="0"/>
              </a:rPr>
              <a:t>HazCom</a:t>
            </a:r>
            <a:r>
              <a:rPr lang="en-US" dirty="0">
                <a:solidFill>
                  <a:schemeClr val="tx1"/>
                </a:solidFill>
                <a:latin typeface="Arial" pitchFamily="34" charset="0"/>
                <a:cs typeface="Arial" pitchFamily="34" charset="0"/>
              </a:rPr>
              <a:t> program that covers all the items listed above as well as includes a list of all hazardous chemicals in the workplace</a:t>
            </a:r>
          </a:p>
          <a:p>
            <a:pPr lvl="1"/>
            <a:endParaRPr lang="en-US" dirty="0">
              <a:solidFill>
                <a:schemeClr val="bg1"/>
              </a:solidFill>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153118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22960" y="1960079"/>
            <a:ext cx="7746191" cy="3966728"/>
            <a:chOff x="822960" y="1960079"/>
            <a:chExt cx="7746191" cy="3966728"/>
          </a:xfrm>
        </p:grpSpPr>
        <p:sp>
          <p:nvSpPr>
            <p:cNvPr id="13" name="Freeform 12"/>
            <p:cNvSpPr/>
            <p:nvPr/>
          </p:nvSpPr>
          <p:spPr>
            <a:xfrm>
              <a:off x="822960" y="1960079"/>
              <a:ext cx="2984415" cy="2383321"/>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Physical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Fire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Explosion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Reactive Hazards</a:t>
              </a:r>
            </a:p>
            <a:p>
              <a:pPr marL="114300" lvl="1" indent="-114300" algn="l" defTabSz="533400">
                <a:lnSpc>
                  <a:spcPct val="90000"/>
                </a:lnSpc>
                <a:spcBef>
                  <a:spcPct val="0"/>
                </a:spcBef>
                <a:spcAft>
                  <a:spcPct val="15000"/>
                </a:spcAft>
                <a:buChar char="••"/>
              </a:pPr>
              <a:endParaRPr lang="en-US" sz="1200" kern="1200" dirty="0"/>
            </a:p>
          </p:txBody>
        </p:sp>
        <p:sp>
          <p:nvSpPr>
            <p:cNvPr id="15" name="Freeform 14"/>
            <p:cNvSpPr/>
            <p:nvPr/>
          </p:nvSpPr>
          <p:spPr>
            <a:xfrm>
              <a:off x="4114800" y="1960079"/>
              <a:ext cx="4454351" cy="2383321"/>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Health Hazards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Local Effects (e.g. Irritants, Corrosives)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Systemic Effects (e.g. Carcinogens, Toxic agents, Sensitizers)</a:t>
              </a:r>
            </a:p>
            <a:p>
              <a:pPr marL="114300" lvl="1" indent="-114300" algn="l" defTabSz="533400">
                <a:lnSpc>
                  <a:spcPct val="90000"/>
                </a:lnSpc>
                <a:spcBef>
                  <a:spcPct val="0"/>
                </a:spcBef>
                <a:spcAft>
                  <a:spcPct val="15000"/>
                </a:spcAft>
                <a:buChar char="••"/>
              </a:pPr>
              <a:r>
                <a:rPr lang="en-US" kern="1200" dirty="0">
                  <a:latin typeface="Arial" panose="020B0604020202020204" pitchFamily="34" charset="0"/>
                  <a:cs typeface="Arial" panose="020B0604020202020204" pitchFamily="34" charset="0"/>
                </a:rPr>
                <a:t>Target Organ Effects (e.g. Neurotoxins, Respiratory Toxins, Reproductive Toxins, etc</a:t>
              </a:r>
              <a:r>
                <a:rPr lang="en-US" kern="1200" dirty="0"/>
                <a:t>.</a:t>
              </a:r>
            </a:p>
          </p:txBody>
        </p:sp>
        <p:sp>
          <p:nvSpPr>
            <p:cNvPr id="17" name="Freeform 16"/>
            <p:cNvSpPr/>
            <p:nvPr/>
          </p:nvSpPr>
          <p:spPr>
            <a:xfrm>
              <a:off x="2133600" y="4577004"/>
              <a:ext cx="5181600" cy="1349803"/>
            </a:xfrm>
            <a:custGeom>
              <a:avLst/>
              <a:gdLst>
                <a:gd name="connsiteX0" fmla="*/ 0 w 2984415"/>
                <a:gd name="connsiteY0" fmla="*/ 0 h 1349803"/>
                <a:gd name="connsiteX1" fmla="*/ 2984415 w 2984415"/>
                <a:gd name="connsiteY1" fmla="*/ 0 h 1349803"/>
                <a:gd name="connsiteX2" fmla="*/ 2984415 w 2984415"/>
                <a:gd name="connsiteY2" fmla="*/ 1349803 h 1349803"/>
                <a:gd name="connsiteX3" fmla="*/ 0 w 2984415"/>
                <a:gd name="connsiteY3" fmla="*/ 1349803 h 1349803"/>
                <a:gd name="connsiteX4" fmla="*/ 0 w 2984415"/>
                <a:gd name="connsiteY4" fmla="*/ 0 h 1349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415" h="1349803">
                  <a:moveTo>
                    <a:pt x="0" y="0"/>
                  </a:moveTo>
                  <a:lnTo>
                    <a:pt x="2984415" y="0"/>
                  </a:lnTo>
                  <a:lnTo>
                    <a:pt x="2984415" y="1349803"/>
                  </a:lnTo>
                  <a:lnTo>
                    <a:pt x="0" y="1349803"/>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400" b="1" kern="1200" dirty="0">
                  <a:latin typeface="Arial" panose="020B0604020202020204" pitchFamily="34" charset="0"/>
                  <a:cs typeface="Arial" panose="020B0604020202020204" pitchFamily="34" charset="0"/>
                </a:rPr>
                <a:t>Simple </a:t>
              </a:r>
              <a:r>
                <a:rPr lang="en-US" sz="2400" b="1" kern="1200" dirty="0" err="1">
                  <a:latin typeface="Arial" panose="020B0604020202020204" pitchFamily="34" charset="0"/>
                  <a:cs typeface="Arial" panose="020B0604020202020204" pitchFamily="34" charset="0"/>
                </a:rPr>
                <a:t>Asphyxiants</a:t>
              </a:r>
              <a:r>
                <a:rPr lang="en-US" sz="2400" b="1" kern="1200" dirty="0">
                  <a:latin typeface="Arial" panose="020B0604020202020204" pitchFamily="34" charset="0"/>
                  <a:cs typeface="Arial" panose="020B0604020202020204" pitchFamily="34" charset="0"/>
                </a:rPr>
                <a:t>, Pyrophoric Gases or Hazards not otherwise classified</a:t>
              </a:r>
            </a:p>
          </p:txBody>
        </p:sp>
      </p:grpSp>
      <p:sp>
        <p:nvSpPr>
          <p:cNvPr id="19" name="Title 18"/>
          <p:cNvSpPr>
            <a:spLocks noGrp="1"/>
          </p:cNvSpPr>
          <p:nvPr>
            <p:ph type="title"/>
          </p:nvPr>
        </p:nvSpPr>
        <p:spPr>
          <a:xfrm>
            <a:off x="822959" y="286604"/>
            <a:ext cx="7746192" cy="1450757"/>
          </a:xfrm>
        </p:spPr>
        <p:txBody>
          <a:bodyPr/>
          <a:lstStyle/>
          <a:p>
            <a:r>
              <a:rPr lang="en-US" b="1" dirty="0">
                <a:solidFill>
                  <a:schemeClr val="tx1"/>
                </a:solidFill>
                <a:latin typeface="Arial Black" panose="020B0A04020102020204" pitchFamily="34" charset="0"/>
                <a:cs typeface="Arial" panose="020B0604020202020204" pitchFamily="34" charset="0"/>
              </a:rPr>
              <a:t>What are Hazardous Chemicals?</a:t>
            </a:r>
          </a:p>
        </p:txBody>
      </p:sp>
    </p:spTree>
    <p:extLst>
      <p:ext uri="{BB962C8B-B14F-4D97-AF65-F5344CB8AC3E}">
        <p14:creationId xmlns:p14="http://schemas.microsoft.com/office/powerpoint/2010/main" val="403137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Black" pitchFamily="34" charset="0"/>
              </a:rPr>
              <a:t>Safety Data Sheets (SDS)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solidFill>
                  <a:schemeClr val="tx1"/>
                </a:solidFill>
                <a:latin typeface="Arial" pitchFamily="34" charset="0"/>
                <a:cs typeface="Arial" pitchFamily="34" charset="0"/>
              </a:rPr>
              <a:t>Once known as Material Safety Data Sheets (MSDS’s)</a:t>
            </a:r>
          </a:p>
          <a:p>
            <a:r>
              <a:rPr lang="en-US" dirty="0">
                <a:solidFill>
                  <a:schemeClr val="tx1"/>
                </a:solidFill>
                <a:latin typeface="Arial" pitchFamily="34" charset="0"/>
                <a:cs typeface="Arial" pitchFamily="34" charset="0"/>
              </a:rPr>
              <a:t>A uniform format including section number, heading and associated information</a:t>
            </a:r>
          </a:p>
          <a:p>
            <a:r>
              <a:rPr lang="en-US" dirty="0">
                <a:solidFill>
                  <a:schemeClr val="tx1"/>
                </a:solidFill>
                <a:latin typeface="Arial" pitchFamily="34" charset="0"/>
                <a:cs typeface="Arial" pitchFamily="34" charset="0"/>
              </a:rPr>
              <a:t>Standardized placement of information</a:t>
            </a:r>
          </a:p>
          <a:p>
            <a:r>
              <a:rPr lang="en-US" dirty="0">
                <a:solidFill>
                  <a:schemeClr val="tx1"/>
                </a:solidFill>
                <a:latin typeface="Arial" pitchFamily="34" charset="0"/>
                <a:cs typeface="Arial" pitchFamily="34" charset="0"/>
              </a:rPr>
              <a:t>Give necessary information about how to safely work with a chemical</a:t>
            </a:r>
          </a:p>
          <a:p>
            <a:r>
              <a:rPr lang="en-US" dirty="0">
                <a:solidFill>
                  <a:schemeClr val="tx1"/>
                </a:solidFill>
                <a:latin typeface="Arial" pitchFamily="34" charset="0"/>
                <a:cs typeface="Arial" pitchFamily="34" charset="0"/>
              </a:rPr>
              <a:t>Must be readily accessible</a:t>
            </a:r>
          </a:p>
          <a:p>
            <a:r>
              <a:rPr lang="en-US" dirty="0">
                <a:solidFill>
                  <a:srgbClr val="FF0000"/>
                </a:solidFill>
                <a:latin typeface="Arial" pitchFamily="34" charset="0"/>
                <a:cs typeface="Arial" pitchFamily="34" charset="0"/>
              </a:rPr>
              <a:t>Must be written in English</a:t>
            </a:r>
          </a:p>
          <a:p>
            <a:pPr marL="457200" lvl="1" indent="0">
              <a:buNone/>
            </a:pPr>
            <a:endParaRPr lang="en-US" dirty="0">
              <a:solidFill>
                <a:schemeClr val="tx1"/>
              </a:solidFill>
              <a:latin typeface="Arial" pitchFamily="34" charset="0"/>
              <a:cs typeface="Arial" pitchFamily="34" charset="0"/>
            </a:endParaRPr>
          </a:p>
          <a:p>
            <a:pPr marL="457200" lvl="1" indent="0">
              <a:buNone/>
            </a:pPr>
            <a:endParaRPr lang="en-US" dirty="0">
              <a:solidFill>
                <a:schemeClr val="tx1"/>
              </a:solidFill>
              <a:latin typeface="Arial" pitchFamily="34" charset="0"/>
              <a:cs typeface="Arial" pitchFamily="34" charset="0"/>
            </a:endParaRPr>
          </a:p>
          <a:p>
            <a:pPr marL="0" indent="0">
              <a:buNone/>
            </a:pPr>
            <a:endParaRPr lang="en-US" dirty="0">
              <a:solidFill>
                <a:schemeClr val="tx1"/>
              </a:solidFill>
            </a:endParaRPr>
          </a:p>
        </p:txBody>
      </p:sp>
      <p:pic>
        <p:nvPicPr>
          <p:cNvPr id="3076" name="Picture 4" descr="Clipboard, Notes, Message, Office, Business, Blank, P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191000"/>
            <a:ext cx="2057400" cy="192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1212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6466</TotalTime>
  <Words>5021</Words>
  <Application>Microsoft Office PowerPoint</Application>
  <PresentationFormat>On-screen Show (4:3)</PresentationFormat>
  <Paragraphs>292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Calibri Light</vt:lpstr>
      <vt:lpstr>Retrospect</vt:lpstr>
      <vt:lpstr>HCS 2024 Employee Training</vt:lpstr>
      <vt:lpstr>Disclaimer</vt:lpstr>
      <vt:lpstr>Hazard Communication (HCS 2024 –  29CFR 1910.1200)  and the Globally Harmonized System of Classification and Labeling of Chemicals (GHS)  </vt:lpstr>
      <vt:lpstr>OSHA Mandate</vt:lpstr>
      <vt:lpstr>HCS 2024 Standard</vt:lpstr>
      <vt:lpstr>Purpose of Hazard Communication Update</vt:lpstr>
      <vt:lpstr>Employer Requirements</vt:lpstr>
      <vt:lpstr>What are Hazardous Chemicals?</vt:lpstr>
      <vt:lpstr>Safety Data Sheets (SDS)</vt:lpstr>
      <vt:lpstr> Safety Data Sheet Section Format </vt:lpstr>
      <vt:lpstr>Label Requirements</vt:lpstr>
      <vt:lpstr>HCS 2024 Label </vt:lpstr>
      <vt:lpstr>Product Identifier  How the hazardous chemical is identified. This can be (but is not limited to) the chemical name, code number or batch number.  </vt:lpstr>
      <vt:lpstr>HCS 2024 Pictograms</vt:lpstr>
      <vt:lpstr>Signal Words  Used to indicate the relative level of severity of hazard and alert the reader to a potential hazard on the label </vt:lpstr>
      <vt:lpstr>Hazard Statements  A statement assigned to a hazard class and category that describes the nature of the hazard(s) of a chemical, including, where appropriate, the degree of hazard.  </vt:lpstr>
      <vt:lpstr>Precautionary Statements  A phrase that describes recommended measures to be taken to minimize or prevent adverse effects resulting from exposure to a hazardous chemical, or improper storage or handling of a hazardous chemical   </vt:lpstr>
      <vt:lpstr>Workplace Labeling</vt:lpstr>
      <vt:lpstr>Training</vt:lpstr>
      <vt:lpstr>Written HazCom Program</vt:lpstr>
      <vt:lpstr>Protecting Yourself</vt:lpstr>
      <vt:lpstr>For More Information</vt:lpstr>
      <vt:lpstr>PowerPoint Presentation</vt:lpstr>
    </vt:vector>
  </TitlesOfParts>
  <Company>Kimball Midwest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Hazard Communication Standard Training 2013</dc:title>
  <dc:creator>Craiglow, Jacqueline</dc:creator>
  <cp:lastModifiedBy>Cox, Miranda</cp:lastModifiedBy>
  <cp:revision>255</cp:revision>
  <cp:lastPrinted>2025-01-30T22:22:14Z</cp:lastPrinted>
  <dcterms:created xsi:type="dcterms:W3CDTF">2013-07-31T13:01:31Z</dcterms:created>
  <dcterms:modified xsi:type="dcterms:W3CDTF">2025-03-27T17:54:29Z</dcterms:modified>
</cp:coreProperties>
</file>